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Default Extension="xlsm" ContentType="application/vnd.ms-excel.sheet.macroEnabled.12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6" r:id="rId2"/>
    <p:sldId id="267" r:id="rId3"/>
    <p:sldId id="268" r:id="rId4"/>
    <p:sldId id="269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habilitada_para_macros_de_Microsoft_Office_Excel1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Libro2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habilitada_para_macros_de_Microsoft_Office_Excel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habilitada_para_macros_de_Microsoft_Office_Excel3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plotArea>
      <c:layout>
        <c:manualLayout>
          <c:layoutTarget val="inner"/>
          <c:xMode val="edge"/>
          <c:yMode val="edge"/>
          <c:x val="0.24057971014492802"/>
          <c:y val="0.15425531914893603"/>
          <c:w val="0.76086956521739102"/>
          <c:h val="0.8271276595744681"/>
        </c:manualLayout>
      </c:layout>
      <c:barChart>
        <c:barDir val="bar"/>
        <c:grouping val="stacked"/>
        <c:ser>
          <c:idx val="8"/>
          <c:order val="0"/>
          <c:tx>
            <c:strRef>
              <c:f>Sheet1!$B$1</c:f>
              <c:strCache>
                <c:ptCount val="1"/>
                <c:pt idx="0">
                  <c:v>% Muy buena + buena</c:v>
                </c:pt>
              </c:strCache>
            </c:strRef>
          </c:tx>
          <c:spPr>
            <a:solidFill>
              <a:srgbClr val="2A40A1"/>
            </a:solidFill>
            <a:ln w="11879">
              <a:noFill/>
              <a:prstDash val="solid"/>
            </a:ln>
          </c:spPr>
          <c:cat>
            <c:strRef>
              <c:f>Sheet1!$A$2:$A$6</c:f>
              <c:strCache>
                <c:ptCount val="5"/>
                <c:pt idx="0">
                  <c:v>Prescolar (jardín infantil, prekinder y kínder)</c:v>
                </c:pt>
                <c:pt idx="1">
                  <c:v>Universitaria</c:v>
                </c:pt>
                <c:pt idx="2">
                  <c:v>Superior Técnica y profesional (Centro de Formación Técnica o Instituto Profesional)</c:v>
                </c:pt>
                <c:pt idx="3">
                  <c:v>Primaria (enseñanza básica)</c:v>
                </c:pt>
                <c:pt idx="4">
                  <c:v>Secundaria (enseñanza media)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56.2</c:v>
                </c:pt>
                <c:pt idx="1">
                  <c:v>47.9</c:v>
                </c:pt>
                <c:pt idx="2">
                  <c:v>45.9</c:v>
                </c:pt>
                <c:pt idx="3">
                  <c:v>32.5</c:v>
                </c:pt>
                <c:pt idx="4">
                  <c:v>26.2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% Regular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1879">
              <a:noFill/>
              <a:prstDash val="solid"/>
            </a:ln>
          </c:spPr>
          <c:dLbls>
            <c:numFmt formatCode="0" sourceLinked="0"/>
            <c:spPr>
              <a:noFill/>
              <a:ln w="23758">
                <a:noFill/>
              </a:ln>
            </c:spPr>
            <c:txPr>
              <a:bodyPr/>
              <a:lstStyle/>
              <a:p>
                <a:pPr>
                  <a:defRPr lang="es-ES" sz="1400" b="0" i="0" u="none" strike="noStrike" baseline="0">
                    <a:solidFill>
                      <a:schemeClr val="tx1"/>
                    </a:solidFill>
                    <a:latin typeface="Arial"/>
                    <a:ea typeface="Tahoma"/>
                    <a:cs typeface="Arial"/>
                  </a:defRPr>
                </a:pPr>
                <a:endParaRPr lang="es-CL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Prescolar (jardín infantil, prekinder y kínder)</c:v>
                </c:pt>
                <c:pt idx="1">
                  <c:v>Universitaria</c:v>
                </c:pt>
                <c:pt idx="2">
                  <c:v>Superior Técnica y profesional (Centro de Formación Técnica o Instituto Profesional)</c:v>
                </c:pt>
                <c:pt idx="3">
                  <c:v>Primaria (enseñanza básica)</c:v>
                </c:pt>
                <c:pt idx="4">
                  <c:v>Secundaria (enseñanza media)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33.700000000000003</c:v>
                </c:pt>
                <c:pt idx="1">
                  <c:v>41.2</c:v>
                </c:pt>
                <c:pt idx="2">
                  <c:v>41.8</c:v>
                </c:pt>
                <c:pt idx="3">
                  <c:v>48.8</c:v>
                </c:pt>
                <c:pt idx="4">
                  <c:v>51.8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% Muy mala + mala</c:v>
                </c:pt>
              </c:strCache>
            </c:strRef>
          </c:tx>
          <c:spPr>
            <a:solidFill>
              <a:srgbClr val="EAC84E"/>
            </a:solidFill>
            <a:ln w="11879">
              <a:noFill/>
              <a:prstDash val="solid"/>
            </a:ln>
          </c:spPr>
          <c:dLbls>
            <c:numFmt formatCode="0" sourceLinked="0"/>
            <c:spPr>
              <a:noFill/>
              <a:ln w="23758">
                <a:noFill/>
              </a:ln>
            </c:spPr>
            <c:txPr>
              <a:bodyPr/>
              <a:lstStyle/>
              <a:p>
                <a:pPr>
                  <a:defRPr lang="es-ES" sz="1400" b="0" i="0" u="none" strike="noStrike" baseline="0">
                    <a:solidFill>
                      <a:schemeClr val="tx1"/>
                    </a:solidFill>
                    <a:latin typeface="Arial"/>
                    <a:ea typeface="Tahoma"/>
                    <a:cs typeface="Arial"/>
                  </a:defRPr>
                </a:pPr>
                <a:endParaRPr lang="es-CL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Prescolar (jardín infantil, prekinder y kínder)</c:v>
                </c:pt>
                <c:pt idx="1">
                  <c:v>Universitaria</c:v>
                </c:pt>
                <c:pt idx="2">
                  <c:v>Superior Técnica y profesional (Centro de Formación Técnica o Instituto Profesional)</c:v>
                </c:pt>
                <c:pt idx="3">
                  <c:v>Primaria (enseñanza básica)</c:v>
                </c:pt>
                <c:pt idx="4">
                  <c:v>Secundaria (enseñanza media)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7.3</c:v>
                </c:pt>
                <c:pt idx="1">
                  <c:v>8.6</c:v>
                </c:pt>
                <c:pt idx="2">
                  <c:v>9.5</c:v>
                </c:pt>
                <c:pt idx="3">
                  <c:v>17.5</c:v>
                </c:pt>
                <c:pt idx="4">
                  <c:v>20.9</c:v>
                </c:pt>
              </c:numCache>
            </c:numRef>
          </c:val>
        </c:ser>
        <c:gapWidth val="40"/>
        <c:overlap val="100"/>
        <c:axId val="104275968"/>
        <c:axId val="104277504"/>
      </c:barChart>
      <c:catAx>
        <c:axId val="104275968"/>
        <c:scaling>
          <c:orientation val="maxMin"/>
        </c:scaling>
        <c:delete val="1"/>
        <c:axPos val="l"/>
        <c:tickLblPos val="nextTo"/>
        <c:crossAx val="104277504"/>
        <c:crosses val="autoZero"/>
        <c:auto val="1"/>
        <c:lblAlgn val="ctr"/>
        <c:lblOffset val="100"/>
      </c:catAx>
      <c:valAx>
        <c:axId val="104277504"/>
        <c:scaling>
          <c:orientation val="minMax"/>
          <c:max val="97"/>
        </c:scaling>
        <c:delete val="1"/>
        <c:axPos val="t"/>
        <c:numFmt formatCode="General" sourceLinked="1"/>
        <c:tickLblPos val="nextTo"/>
        <c:crossAx val="104275968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2010" b="1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s-C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spPr>
            <a:effectLst/>
          </c:spPr>
          <c:dPt>
            <c:idx val="0"/>
            <c:spPr>
              <a:solidFill>
                <a:srgbClr val="EAC84E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2A40A1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val>
            <c:numRef>
              <c:f>Hoja1!$A$1:$C$1</c:f>
              <c:numCache>
                <c:formatCode>General</c:formatCode>
                <c:ptCount val="3"/>
                <c:pt idx="0">
                  <c:v>24</c:v>
                </c:pt>
                <c:pt idx="1">
                  <c:v>69</c:v>
                </c:pt>
                <c:pt idx="2">
                  <c:v>7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/>
          </c:spPr>
          <c:dPt>
            <c:idx val="0"/>
            <c:spPr>
              <a:solidFill>
                <a:srgbClr val="2A40A1"/>
              </a:solidFill>
              <a:ln w="25418">
                <a:noFill/>
              </a:ln>
              <a:effectLst/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EAC84E"/>
              </a:solidFill>
              <a:ln w="25418">
                <a:noFill/>
              </a:ln>
              <a:effectLst/>
            </c:spPr>
          </c:dPt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55</c:v>
                </c:pt>
                <c:pt idx="1">
                  <c:v>12</c:v>
                </c:pt>
                <c:pt idx="2">
                  <c:v>33</c:v>
                </c:pt>
              </c:numCache>
            </c:numRef>
          </c:val>
        </c:ser>
        <c:firstSliceAng val="0"/>
      </c:pieChart>
      <c:spPr>
        <a:noFill/>
        <a:ln w="25418">
          <a:noFill/>
        </a:ln>
      </c:spPr>
    </c:plotArea>
    <c:plotVisOnly val="1"/>
    <c:dispBlanksAs val="zero"/>
  </c:chart>
  <c:txPr>
    <a:bodyPr/>
    <a:lstStyle/>
    <a:p>
      <a:pPr>
        <a:defRPr sz="1801"/>
      </a:pPr>
      <a:endParaRPr lang="es-C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plotArea>
      <c:layout>
        <c:manualLayout>
          <c:layoutTarget val="inner"/>
          <c:xMode val="edge"/>
          <c:yMode val="edge"/>
          <c:x val="0.24637681159420302"/>
          <c:y val="0.15425531914893603"/>
          <c:w val="0.7550724637681161"/>
          <c:h val="0.8271276595744681"/>
        </c:manualLayout>
      </c:layout>
      <c:barChart>
        <c:barDir val="bar"/>
        <c:grouping val="stacked"/>
        <c:ser>
          <c:idx val="8"/>
          <c:order val="0"/>
          <c:tx>
            <c:strRef>
              <c:f>Sheet1!$B$1</c:f>
              <c:strCache>
                <c:ptCount val="1"/>
                <c:pt idx="0">
                  <c:v>% Municipal</c:v>
                </c:pt>
              </c:strCache>
            </c:strRef>
          </c:tx>
          <c:spPr>
            <a:solidFill>
              <a:srgbClr val="EAC84E"/>
            </a:solidFill>
            <a:ln w="11877">
              <a:noFill/>
              <a:prstDash val="solid"/>
            </a:ln>
          </c:spPr>
          <c:cat>
            <c:strRef>
              <c:f>Sheet1!$A$2:$A$6</c:f>
              <c:strCache>
                <c:ptCount val="5"/>
                <c:pt idx="0">
                  <c:v>Diversidad económica y social de otros niños</c:v>
                </c:pt>
                <c:pt idx="1">
                  <c:v>Formación en valores y hábitos</c:v>
                </c:pt>
                <c:pt idx="2">
                  <c:v>Alto rendimiento escolar</c:v>
                </c:pt>
                <c:pt idx="3">
                  <c:v>Disciplina</c:v>
                </c:pt>
                <c:pt idx="4">
                  <c:v>Infraestructura y equipamiento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6.3</c:v>
                </c:pt>
                <c:pt idx="2">
                  <c:v>4.4000000000000004</c:v>
                </c:pt>
                <c:pt idx="3">
                  <c:v>4.3</c:v>
                </c:pt>
                <c:pt idx="4">
                  <c:v>4.0999999999999996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% Ambos por igual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1877">
              <a:noFill/>
              <a:prstDash val="solid"/>
            </a:ln>
          </c:spPr>
          <c:cat>
            <c:strRef>
              <c:f>Sheet1!$A$2:$A$6</c:f>
              <c:strCache>
                <c:ptCount val="5"/>
                <c:pt idx="0">
                  <c:v>Diversidad económica y social de otros niños</c:v>
                </c:pt>
                <c:pt idx="1">
                  <c:v>Formación en valores y hábitos</c:v>
                </c:pt>
                <c:pt idx="2">
                  <c:v>Alto rendimiento escolar</c:v>
                </c:pt>
                <c:pt idx="3">
                  <c:v>Disciplina</c:v>
                </c:pt>
                <c:pt idx="4">
                  <c:v>Infraestructura y equipamiento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23.2</c:v>
                </c:pt>
                <c:pt idx="1">
                  <c:v>35.799999999999997</c:v>
                </c:pt>
                <c:pt idx="2">
                  <c:v>19.8</c:v>
                </c:pt>
                <c:pt idx="3">
                  <c:v>31.7</c:v>
                </c:pt>
                <c:pt idx="4">
                  <c:v>17.399999999999999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% Particular subvencionado </c:v>
                </c:pt>
              </c:strCache>
            </c:strRef>
          </c:tx>
          <c:spPr>
            <a:solidFill>
              <a:srgbClr val="2A40A1"/>
            </a:solidFill>
            <a:ln w="11877">
              <a:noFill/>
              <a:prstDash val="solid"/>
            </a:ln>
          </c:spPr>
          <c:cat>
            <c:strRef>
              <c:f>Sheet1!$A$2:$A$6</c:f>
              <c:strCache>
                <c:ptCount val="5"/>
                <c:pt idx="0">
                  <c:v>Diversidad económica y social de otros niños</c:v>
                </c:pt>
                <c:pt idx="1">
                  <c:v>Formación en valores y hábitos</c:v>
                </c:pt>
                <c:pt idx="2">
                  <c:v>Alto rendimiento escolar</c:v>
                </c:pt>
                <c:pt idx="3">
                  <c:v>Disciplina</c:v>
                </c:pt>
                <c:pt idx="4">
                  <c:v>Infraestructura y equipamiento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47.3</c:v>
                </c:pt>
                <c:pt idx="1">
                  <c:v>49.6</c:v>
                </c:pt>
                <c:pt idx="2">
                  <c:v>70.599999999999994</c:v>
                </c:pt>
                <c:pt idx="3">
                  <c:v>58.9</c:v>
                </c:pt>
                <c:pt idx="4">
                  <c:v>74.599999999999994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% Ninguno</c:v>
                </c:pt>
              </c:strCache>
            </c:strRef>
          </c:tx>
          <c:spPr>
            <a:solidFill>
              <a:srgbClr val="F21920"/>
            </a:solidFill>
            <a:ln w="23755">
              <a:noFill/>
            </a:ln>
          </c:spPr>
          <c:cat>
            <c:strRef>
              <c:f>Sheet1!$A$2:$A$6</c:f>
              <c:strCache>
                <c:ptCount val="5"/>
                <c:pt idx="0">
                  <c:v>Diversidad económica y social de otros niños</c:v>
                </c:pt>
                <c:pt idx="1">
                  <c:v>Formación en valores y hábitos</c:v>
                </c:pt>
                <c:pt idx="2">
                  <c:v>Alto rendimiento escolar</c:v>
                </c:pt>
                <c:pt idx="3">
                  <c:v>Disciplina</c:v>
                </c:pt>
                <c:pt idx="4">
                  <c:v>Infraestructura y equipamiento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3.6</c:v>
                </c:pt>
                <c:pt idx="1">
                  <c:v>5.9</c:v>
                </c:pt>
                <c:pt idx="2">
                  <c:v>2.2000000000000002</c:v>
                </c:pt>
                <c:pt idx="3">
                  <c:v>2.9</c:v>
                </c:pt>
                <c:pt idx="4">
                  <c:v>1.1000000000000001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% NS/NR</c:v>
                </c:pt>
              </c:strCache>
            </c:strRef>
          </c:tx>
          <c:spPr>
            <a:solidFill>
              <a:schemeClr val="tx1"/>
            </a:solidFill>
            <a:ln w="23755">
              <a:noFill/>
            </a:ln>
          </c:spPr>
          <c:cat>
            <c:strRef>
              <c:f>Sheet1!$A$2:$A$6</c:f>
              <c:strCache>
                <c:ptCount val="5"/>
                <c:pt idx="0">
                  <c:v>Diversidad económica y social de otros niños</c:v>
                </c:pt>
                <c:pt idx="1">
                  <c:v>Formación en valores y hábitos</c:v>
                </c:pt>
                <c:pt idx="2">
                  <c:v>Alto rendimiento escolar</c:v>
                </c:pt>
                <c:pt idx="3">
                  <c:v>Disciplina</c:v>
                </c:pt>
                <c:pt idx="4">
                  <c:v>Infraestructura y equipamiento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4</c:v>
                </c:pt>
                <c:pt idx="1">
                  <c:v>2.4</c:v>
                </c:pt>
                <c:pt idx="2">
                  <c:v>3</c:v>
                </c:pt>
                <c:pt idx="3">
                  <c:v>2.2000000000000002</c:v>
                </c:pt>
                <c:pt idx="4">
                  <c:v>2.7</c:v>
                </c:pt>
              </c:numCache>
            </c:numRef>
          </c:val>
        </c:ser>
        <c:gapWidth val="40"/>
        <c:overlap val="100"/>
        <c:axId val="110958080"/>
        <c:axId val="110959616"/>
      </c:barChart>
      <c:catAx>
        <c:axId val="110958080"/>
        <c:scaling>
          <c:orientation val="maxMin"/>
        </c:scaling>
        <c:delete val="1"/>
        <c:axPos val="l"/>
        <c:tickLblPos val="nextTo"/>
        <c:crossAx val="110959616"/>
        <c:crosses val="autoZero"/>
        <c:auto val="1"/>
        <c:lblAlgn val="ctr"/>
        <c:lblOffset val="100"/>
      </c:catAx>
      <c:valAx>
        <c:axId val="110959616"/>
        <c:scaling>
          <c:orientation val="minMax"/>
          <c:max val="100"/>
          <c:min val="0"/>
        </c:scaling>
        <c:delete val="1"/>
        <c:axPos val="t"/>
        <c:numFmt formatCode="General" sourceLinked="1"/>
        <c:tickLblPos val="nextTo"/>
        <c:crossAx val="110958080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09" b="1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s-CL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F6E2-96E7-0C42-8934-B0980AAE9159}" type="datetimeFigureOut">
              <a:rPr lang="es-ES_tradnl" smtClean="0"/>
              <a:pPr/>
              <a:t>13/11/2014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479AC-0077-7346-9D7F-3D5F8FD73C6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C97C7601-36F8-2F45-8B32-774491EE4FED}" type="slidenum">
              <a:rPr lang="es-CL" sz="1200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es-CL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</p:spPr>
      </p:sp>
      <p:sp>
        <p:nvSpPr>
          <p:cNvPr id="1741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anchor="ctr"/>
          <a:lstStyle/>
          <a:p>
            <a:endParaRPr lang="es-C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885528" y="8686460"/>
            <a:ext cx="2972472" cy="4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C569372-6D22-9C4E-90FA-D7C6572AE93F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91428" tIns="45715" rIns="91428" bIns="45715"/>
          <a:lstStyle/>
          <a:p>
            <a:pPr defTabSz="801654"/>
            <a:endParaRPr lang="es-E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5528" y="8686460"/>
            <a:ext cx="2972472" cy="4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FEDAC5C-3C32-E544-A3C0-D5EB9A0CE3B7}" type="slidenum">
              <a:rPr lang="en-US" sz="1200"/>
              <a:pPr algn="r"/>
              <a:t>11</a:t>
            </a:fld>
            <a:endParaRPr lang="en-US" sz="1200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91428" tIns="45715" rIns="91428" bIns="45715"/>
          <a:lstStyle/>
          <a:p>
            <a:pPr defTabSz="801654"/>
            <a:endParaRPr lang="es-E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885528" y="8686460"/>
            <a:ext cx="2972472" cy="4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522F309-EF9E-7E41-94BA-552E46E8A669}" type="slidenum">
              <a:rPr lang="en-US" sz="1200"/>
              <a:pPr algn="r"/>
              <a:t>12</a:t>
            </a:fld>
            <a:endParaRPr lang="en-US" sz="1200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91428" tIns="45715" rIns="91428" bIns="45715"/>
          <a:lstStyle/>
          <a:p>
            <a:pPr defTabSz="801654"/>
            <a:endParaRPr lang="es-E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3885528" y="8686460"/>
            <a:ext cx="2972472" cy="4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C845EDF-58F5-FA46-9F01-46498AA670C0}" type="slidenum">
              <a:rPr lang="en-US" sz="1200"/>
              <a:pPr algn="r"/>
              <a:t>13</a:t>
            </a:fld>
            <a:endParaRPr lang="en-US" sz="1200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91428" tIns="45715" rIns="91428" bIns="45715"/>
          <a:lstStyle/>
          <a:p>
            <a:pPr defTabSz="801654"/>
            <a:endParaRPr lang="es-E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 txBox="1">
            <a:spLocks noGrp="1" noChangeArrowheads="1"/>
          </p:cNvSpPr>
          <p:nvPr/>
        </p:nvSpPr>
        <p:spPr bwMode="auto">
          <a:xfrm>
            <a:off x="3885528" y="8686460"/>
            <a:ext cx="2972472" cy="4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5EF3CE2-5C21-BE4B-9197-4B1597288378}" type="slidenum">
              <a:rPr lang="en-US" sz="1200"/>
              <a:pPr algn="r"/>
              <a:t>14</a:t>
            </a:fld>
            <a:endParaRPr lang="en-US" sz="1200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85631"/>
            <a:ext cx="4850429" cy="3429509"/>
          </a:xfrm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91428" tIns="45715" rIns="91428" bIns="45715"/>
          <a:lstStyle/>
          <a:p>
            <a:pPr defTabSz="801654"/>
            <a:endParaRPr lang="es-E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5528" y="8686460"/>
            <a:ext cx="2972472" cy="4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E81DEEE-8038-C045-8051-358EB3E40B72}" type="slidenum">
              <a:rPr lang="en-US" sz="1200"/>
              <a:pPr algn="r"/>
              <a:t>2</a:t>
            </a:fld>
            <a:endParaRPr lang="en-US" sz="1200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85631"/>
            <a:ext cx="4850429" cy="3429509"/>
          </a:xfrm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91428" tIns="45715" rIns="91428" bIns="45715"/>
          <a:lstStyle/>
          <a:p>
            <a:pPr defTabSz="801654"/>
            <a:endParaRPr lang="es-E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5528" y="8686460"/>
            <a:ext cx="2972472" cy="4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21110DD-74EE-9F45-9144-5122EB553A36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85631"/>
            <a:ext cx="4850429" cy="3429509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91428" tIns="45715" rIns="91428" bIns="45715"/>
          <a:lstStyle/>
          <a:p>
            <a:pPr defTabSz="801654"/>
            <a:endParaRPr lang="es-E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5528" y="8686460"/>
            <a:ext cx="2972472" cy="4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947A9C4-93CF-B24B-969D-842EA96A9261}" type="slidenum">
              <a:rPr lang="en-US" sz="1200"/>
              <a:pPr algn="r"/>
              <a:t>4</a:t>
            </a:fld>
            <a:endParaRPr lang="en-US" sz="1200" dirty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85631"/>
            <a:ext cx="4850429" cy="3429509"/>
          </a:xfrm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91428" tIns="45715" rIns="91428" bIns="45715"/>
          <a:lstStyle/>
          <a:p>
            <a:pPr defTabSz="801654"/>
            <a:endParaRPr lang="es-E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5528" y="8686460"/>
            <a:ext cx="2972472" cy="4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3DEEB53-1E24-B54A-B729-46092993AAB6}" type="slidenum">
              <a:rPr lang="en-US" sz="1200"/>
              <a:pPr algn="r"/>
              <a:t>5</a:t>
            </a:fld>
            <a:endParaRPr lang="en-US" sz="1200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91428" tIns="45715" rIns="91428" bIns="45715"/>
          <a:lstStyle/>
          <a:p>
            <a:pPr defTabSz="801654"/>
            <a:endParaRPr lang="es-E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885528" y="8686460"/>
            <a:ext cx="2972472" cy="4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5ABA666-FD61-3C4F-B434-736E65570E49}" type="slidenum">
              <a:rPr lang="en-US" sz="1200"/>
              <a:pPr algn="r"/>
              <a:t>6</a:t>
            </a:fld>
            <a:endParaRPr lang="en-US" sz="1200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85631"/>
            <a:ext cx="4850429" cy="3429509"/>
          </a:xfrm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91428" tIns="45715" rIns="91428" bIns="45715"/>
          <a:lstStyle/>
          <a:p>
            <a:pPr defTabSz="801654"/>
            <a:endParaRPr lang="es-E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5528" y="8686460"/>
            <a:ext cx="2972472" cy="4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9191184-335A-B949-A644-C90DB7277D22}" type="slidenum">
              <a:rPr lang="en-US" sz="1200"/>
              <a:pPr algn="r"/>
              <a:t>7</a:t>
            </a:fld>
            <a:endParaRPr lang="en-US" sz="1200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91428" tIns="45715" rIns="91428" bIns="45715"/>
          <a:lstStyle/>
          <a:p>
            <a:pPr defTabSz="801654"/>
            <a:endParaRPr lang="es-E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Arrowheads="1"/>
          </p:cNvSpPr>
          <p:nvPr/>
        </p:nvSpPr>
        <p:spPr bwMode="auto">
          <a:xfrm>
            <a:off x="3885528" y="8686460"/>
            <a:ext cx="2972472" cy="4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76FB16F-02E1-F846-835C-744BEEED1F98}" type="slidenum">
              <a:rPr lang="en-US" sz="1200"/>
              <a:pPr algn="r"/>
              <a:t>8</a:t>
            </a:fld>
            <a:endParaRPr lang="en-US" sz="1200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91428" tIns="45715" rIns="91428" bIns="45715"/>
          <a:lstStyle/>
          <a:p>
            <a:pPr defTabSz="801654"/>
            <a:endParaRPr lang="es-E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5528" y="8686460"/>
            <a:ext cx="2972472" cy="4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62146B8-60ED-974B-91EF-9F4F3FEF4EC4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91428" tIns="45715" rIns="91428" bIns="45715"/>
          <a:lstStyle/>
          <a:p>
            <a:pPr defTabSz="801654"/>
            <a:endParaRPr lang="es-E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9B32-7321-2849-A23F-CB498F044530}" type="datetimeFigureOut">
              <a:rPr lang="es-ES_tradnl" smtClean="0"/>
              <a:pPr/>
              <a:t>13/11/2014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A36-6BB2-E047-A3CE-E6FE11491DF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9B32-7321-2849-A23F-CB498F044530}" type="datetimeFigureOut">
              <a:rPr lang="es-ES_tradnl" smtClean="0"/>
              <a:pPr/>
              <a:t>13/11/2014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A36-6BB2-E047-A3CE-E6FE11491DF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9B32-7321-2849-A23F-CB498F044530}" type="datetimeFigureOut">
              <a:rPr lang="es-ES_tradnl" smtClean="0"/>
              <a:pPr/>
              <a:t>13/11/2014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A36-6BB2-E047-A3CE-E6FE11491DF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9C8C7-C674-1944-835A-D8ED2D56406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7209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9B32-7321-2849-A23F-CB498F044530}" type="datetimeFigureOut">
              <a:rPr lang="es-ES_tradnl" smtClean="0"/>
              <a:pPr/>
              <a:t>13/11/2014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A36-6BB2-E047-A3CE-E6FE11491DF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9B32-7321-2849-A23F-CB498F044530}" type="datetimeFigureOut">
              <a:rPr lang="es-ES_tradnl" smtClean="0"/>
              <a:pPr/>
              <a:t>13/11/2014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A36-6BB2-E047-A3CE-E6FE11491DF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9B32-7321-2849-A23F-CB498F044530}" type="datetimeFigureOut">
              <a:rPr lang="es-ES_tradnl" smtClean="0"/>
              <a:pPr/>
              <a:t>13/11/2014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A36-6BB2-E047-A3CE-E6FE11491DF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9B32-7321-2849-A23F-CB498F044530}" type="datetimeFigureOut">
              <a:rPr lang="es-ES_tradnl" smtClean="0"/>
              <a:pPr/>
              <a:t>13/11/2014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A36-6BB2-E047-A3CE-E6FE11491DF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9B32-7321-2849-A23F-CB498F044530}" type="datetimeFigureOut">
              <a:rPr lang="es-ES_tradnl" smtClean="0"/>
              <a:pPr/>
              <a:t>13/11/2014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A36-6BB2-E047-A3CE-E6FE11491DF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9B32-7321-2849-A23F-CB498F044530}" type="datetimeFigureOut">
              <a:rPr lang="es-ES_tradnl" smtClean="0"/>
              <a:pPr/>
              <a:t>13/11/2014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A36-6BB2-E047-A3CE-E6FE11491DF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9B32-7321-2849-A23F-CB498F044530}" type="datetimeFigureOut">
              <a:rPr lang="es-ES_tradnl" smtClean="0"/>
              <a:pPr/>
              <a:t>13/11/2014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A36-6BB2-E047-A3CE-E6FE11491DF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9B32-7321-2849-A23F-CB498F044530}" type="datetimeFigureOut">
              <a:rPr lang="es-ES_tradnl" smtClean="0"/>
              <a:pPr/>
              <a:t>13/11/2014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A36-6BB2-E047-A3CE-E6FE11491DF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89B32-7321-2849-A23F-CB498F044530}" type="datetimeFigureOut">
              <a:rPr lang="es-ES_tradnl" smtClean="0"/>
              <a:pPr/>
              <a:t>13/11/2014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FA36-6BB2-E047-A3CE-E6FE11491DF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oleObject" Target="../embeddings/Hoja_de_c_lculo_de_Microsoft_Office_Excel_97-2003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chart" Target="../charts/chart2.xml"/><Relationship Id="rId4" Type="http://schemas.openxmlformats.org/officeDocument/2006/relationships/oleObject" Target="../embeddings/Hoja_de_c_lculo_de_Microsoft_Office_Excel_97-20035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oleObject" Target="../embeddings/Hoja_de_c_lculo_de_Microsoft_Office_Excel_97-20036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oleObject" Target="../embeddings/Hoja_de_c_lculo_de_Microsoft_Office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oleObject" Target="../embeddings/Hoja_de_c_lculo_de_Microsoft_Office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oleObject" Target="../embeddings/Hoja_de_c_lculo_de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 flipV="1">
            <a:off x="345600" y="0"/>
            <a:ext cx="5644800" cy="3424680"/>
          </a:xfrm>
          <a:prstGeom prst="rect">
            <a:avLst/>
          </a:prstGeom>
          <a:solidFill>
            <a:srgbClr val="EDC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14" name="Rectángulo 13"/>
          <p:cNvSpPr/>
          <p:nvPr/>
        </p:nvSpPr>
        <p:spPr>
          <a:xfrm flipV="1">
            <a:off x="6099840" y="3537012"/>
            <a:ext cx="1779840" cy="1777147"/>
          </a:xfrm>
          <a:prstGeom prst="rect">
            <a:avLst/>
          </a:prstGeom>
          <a:solidFill>
            <a:srgbClr val="234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16387" name="Rectángulo 11"/>
          <p:cNvSpPr>
            <a:spLocks noChangeArrowheads="1"/>
          </p:cNvSpPr>
          <p:nvPr/>
        </p:nvSpPr>
        <p:spPr bwMode="auto">
          <a:xfrm>
            <a:off x="491041" y="2481381"/>
            <a:ext cx="5237280" cy="120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sz="2500" b="1" dirty="0">
                <a:cs typeface="Arial" charset="0"/>
              </a:rPr>
              <a:t>Encuesta Nacional Bicentenario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s-ES" sz="2700" dirty="0">
                <a:cs typeface="Arial" charset="0"/>
              </a:rPr>
              <a:t>Universidad Católica - Adimark</a:t>
            </a:r>
            <a:endParaRPr lang="es-ES" sz="2700" b="1" dirty="0">
              <a:cs typeface="Arial" charset="0"/>
            </a:endParaRP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sz="2600" b="1" dirty="0">
              <a:cs typeface="Arial" charset="0"/>
            </a:endParaRPr>
          </a:p>
        </p:txBody>
      </p:sp>
      <p:sp>
        <p:nvSpPr>
          <p:cNvPr id="16388" name="Rectángulo 11"/>
          <p:cNvSpPr>
            <a:spLocks noChangeArrowheads="1"/>
          </p:cNvSpPr>
          <p:nvPr/>
        </p:nvSpPr>
        <p:spPr bwMode="auto">
          <a:xfrm>
            <a:off x="6927650" y="4743858"/>
            <a:ext cx="872831" cy="47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sz="2700" dirty="0">
                <a:solidFill>
                  <a:schemeClr val="bg1"/>
                </a:solidFill>
                <a:cs typeface="Arial" charset="0"/>
              </a:rPr>
              <a:t>20</a:t>
            </a:r>
            <a:r>
              <a:rPr lang="es-ES" sz="2700" dirty="0">
                <a:solidFill>
                  <a:srgbClr val="EDC74C"/>
                </a:solidFill>
                <a:cs typeface="Arial" charset="0"/>
              </a:rPr>
              <a:t>14</a:t>
            </a:r>
          </a:p>
        </p:txBody>
      </p:sp>
      <p:pic>
        <p:nvPicPr>
          <p:cNvPr id="16389" name="Imagen 40" descr="Cristo recor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7335" r="16286" b="15457"/>
          <a:stretch>
            <a:fillRect/>
          </a:stretch>
        </p:blipFill>
        <p:spPr bwMode="auto">
          <a:xfrm>
            <a:off x="6101280" y="0"/>
            <a:ext cx="1778400" cy="345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Imagen 19" descr="Alumnos San Joaquín power..jpg"/>
          <p:cNvSpPr>
            <a:spLocks noChangeAspect="1"/>
          </p:cNvSpPr>
          <p:nvPr/>
        </p:nvSpPr>
        <p:spPr bwMode="auto">
          <a:xfrm>
            <a:off x="4158720" y="3554293"/>
            <a:ext cx="1825920" cy="17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s-ES"/>
          </a:p>
        </p:txBody>
      </p:sp>
      <p:pic>
        <p:nvPicPr>
          <p:cNvPr id="16391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960" y="936098"/>
            <a:ext cx="1506240" cy="57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89920" y="424845"/>
            <a:ext cx="1969920" cy="114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Imagen 14" descr="ADLF20111202.1374-2 power.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3820" t="5272" r="8455" b="3831"/>
          <a:stretch>
            <a:fillRect/>
          </a:stretch>
        </p:blipFill>
        <p:spPr bwMode="auto">
          <a:xfrm>
            <a:off x="2226241" y="3557173"/>
            <a:ext cx="1836000" cy="17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Imagen 18" descr="ADLF20111207.2177-2 pow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2928" t="12476" r="1288" b="10384"/>
          <a:stretch>
            <a:fillRect/>
          </a:stretch>
        </p:blipFill>
        <p:spPr bwMode="auto">
          <a:xfrm>
            <a:off x="364320" y="3570135"/>
            <a:ext cx="1745280" cy="174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Imagen 19" descr="Alumnos San Joaquín power.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9240" t="6474" r="6041" b="16953"/>
          <a:stretch>
            <a:fillRect/>
          </a:stretch>
        </p:blipFill>
        <p:spPr bwMode="auto">
          <a:xfrm>
            <a:off x="4165920" y="3570135"/>
            <a:ext cx="1825920" cy="17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Object 2"/>
          <p:cNvGraphicFramePr>
            <a:graphicFrameLocks noChangeAspect="1"/>
          </p:cNvGraphicFramePr>
          <p:nvPr/>
        </p:nvGraphicFramePr>
        <p:xfrm>
          <a:off x="563041" y="1273094"/>
          <a:ext cx="8094240" cy="4611364"/>
        </p:xfrm>
        <a:graphic>
          <a:graphicData uri="http://schemas.openxmlformats.org/presentationml/2006/ole">
            <p:oleObj spid="_x0000_s23554" name="Worksheet" r:id="rId4" imgW="8923806" imgH="5083644" progId="Excel.Sheet.8">
              <p:embed/>
            </p:oleObj>
          </a:graphicData>
        </a:graphic>
      </p:graphicFrame>
      <p:sp>
        <p:nvSpPr>
          <p:cNvPr id="10" name="Rectángulo 9"/>
          <p:cNvSpPr/>
          <p:nvPr/>
        </p:nvSpPr>
        <p:spPr bwMode="auto">
          <a:xfrm flipV="1">
            <a:off x="322560" y="0"/>
            <a:ext cx="8821440" cy="1520800"/>
          </a:xfrm>
          <a:prstGeom prst="rect">
            <a:avLst/>
          </a:prstGeom>
          <a:solidFill>
            <a:srgbClr val="234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529920" y="262107"/>
            <a:ext cx="6923520" cy="9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s-CL" sz="2000" dirty="0">
                <a:solidFill>
                  <a:schemeClr val="bg1"/>
                </a:solidFill>
                <a:cs typeface="Arial" charset="0"/>
              </a:rPr>
              <a:t>Con respecto al acceso de la educación superior, a su juicio considera que en los últimos 10 años es más fácil, es igual</a:t>
            </a:r>
            <a:br>
              <a:rPr lang="es-CL" sz="2000" dirty="0">
                <a:solidFill>
                  <a:schemeClr val="bg1"/>
                </a:solidFill>
                <a:cs typeface="Arial" charset="0"/>
              </a:rPr>
            </a:br>
            <a:r>
              <a:rPr lang="es-ES_tradnl" sz="2000" dirty="0">
                <a:solidFill>
                  <a:schemeClr val="bg1"/>
                </a:solidFill>
                <a:cs typeface="Arial" charset="0"/>
              </a:rPr>
              <a:t>o es más difícil el acceso a la educación</a:t>
            </a:r>
            <a:r>
              <a:rPr lang="es-ES" sz="2000" dirty="0">
                <a:solidFill>
                  <a:schemeClr val="bg1"/>
                </a:solidFill>
                <a:cs typeface="Arial" charset="0"/>
              </a:rPr>
              <a:t>…</a:t>
            </a:r>
            <a:endParaRPr lang="es-CL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5780" name="Rectángulo 9"/>
          <p:cNvSpPr>
            <a:spLocks noChangeArrowheads="1"/>
          </p:cNvSpPr>
          <p:nvPr/>
        </p:nvSpPr>
        <p:spPr bwMode="auto">
          <a:xfrm>
            <a:off x="455041" y="1245731"/>
            <a:ext cx="2941920" cy="26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100" b="1" dirty="0">
                <a:solidFill>
                  <a:schemeClr val="bg1"/>
                </a:solidFill>
              </a:rPr>
              <a:t>BASE:</a:t>
            </a:r>
            <a:r>
              <a:rPr lang="es-ES_tradnl" sz="1100" dirty="0">
                <a:solidFill>
                  <a:schemeClr val="bg1"/>
                </a:solidFill>
              </a:rPr>
              <a:t> Total muestra. </a:t>
            </a:r>
          </a:p>
        </p:txBody>
      </p:sp>
      <p:sp>
        <p:nvSpPr>
          <p:cNvPr id="75781" name="Rectángulo 1"/>
          <p:cNvSpPr>
            <a:spLocks noChangeArrowheads="1"/>
          </p:cNvSpPr>
          <p:nvPr/>
        </p:nvSpPr>
        <p:spPr bwMode="auto">
          <a:xfrm>
            <a:off x="285120" y="6443237"/>
            <a:ext cx="6880320" cy="22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buClr>
                <a:schemeClr val="accent2"/>
              </a:buClr>
              <a:buFont typeface="Wingdings" charset="0"/>
              <a:buNone/>
            </a:pPr>
            <a:r>
              <a:rPr lang="es-ES" sz="900" dirty="0">
                <a:cs typeface="Arial" charset="0"/>
              </a:rPr>
              <a:t>* La diferencia para completar 100% en cada opción corresponde a la suma de las respuestas “no sabe, no contesta”</a:t>
            </a:r>
          </a:p>
        </p:txBody>
      </p:sp>
      <p:grpSp>
        <p:nvGrpSpPr>
          <p:cNvPr id="2" name="Agrupar 14"/>
          <p:cNvGrpSpPr>
            <a:grpSpLocks/>
          </p:cNvGrpSpPr>
          <p:nvPr/>
        </p:nvGrpSpPr>
        <p:grpSpPr bwMode="auto">
          <a:xfrm>
            <a:off x="7293601" y="0"/>
            <a:ext cx="2005920" cy="1526001"/>
            <a:chOff x="8040688" y="0"/>
            <a:chExt cx="2211387" cy="1682133"/>
          </a:xfrm>
        </p:grpSpPr>
        <p:sp>
          <p:nvSpPr>
            <p:cNvPr id="75798" name="Rectángulo 11"/>
            <p:cNvSpPr>
              <a:spLocks noChangeArrowheads="1"/>
            </p:cNvSpPr>
            <p:nvPr/>
          </p:nvSpPr>
          <p:spPr bwMode="auto">
            <a:xfrm>
              <a:off x="8040688" y="1452563"/>
              <a:ext cx="2211387" cy="22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s-ES" sz="700" dirty="0">
                  <a:solidFill>
                    <a:schemeClr val="bg1"/>
                  </a:solidFill>
                  <a:cs typeface="Arial" charset="0"/>
                </a:rPr>
                <a:t>Encuesta Nacional Bicentenario  </a:t>
              </a:r>
              <a:r>
                <a:rPr lang="es-ES" sz="800" b="1" dirty="0">
                  <a:solidFill>
                    <a:schemeClr val="bg1"/>
                  </a:solidFill>
                  <a:cs typeface="Arial" charset="0"/>
                </a:rPr>
                <a:t>2014</a:t>
              </a:r>
            </a:p>
          </p:txBody>
        </p:sp>
        <p:sp>
          <p:nvSpPr>
            <p:cNvPr id="75799" name="Rectángulo 16"/>
            <p:cNvSpPr>
              <a:spLocks noChangeArrowheads="1"/>
            </p:cNvSpPr>
            <p:nvPr/>
          </p:nvSpPr>
          <p:spPr bwMode="auto">
            <a:xfrm>
              <a:off x="8274050" y="0"/>
              <a:ext cx="1806574" cy="1454150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 dirty="0"/>
            </a:p>
          </p:txBody>
        </p:sp>
        <p:grpSp>
          <p:nvGrpSpPr>
            <p:cNvPr id="3" name="Agrupar 19"/>
            <p:cNvGrpSpPr>
              <a:grpSpLocks/>
            </p:cNvGrpSpPr>
            <p:nvPr/>
          </p:nvGrpSpPr>
          <p:grpSpPr bwMode="auto">
            <a:xfrm>
              <a:off x="8511925" y="90240"/>
              <a:ext cx="1368925" cy="1273671"/>
              <a:chOff x="8641486" y="105109"/>
              <a:chExt cx="1289914" cy="1200158"/>
            </a:xfrm>
          </p:grpSpPr>
          <p:pic>
            <p:nvPicPr>
              <p:cNvPr id="75801" name="Imagen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930235"/>
                <a:ext cx="978202" cy="375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802" name="Imagen 2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105109"/>
                <a:ext cx="1289914" cy="74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Agrupar 2"/>
          <p:cNvGrpSpPr>
            <a:grpSpLocks/>
          </p:cNvGrpSpPr>
          <p:nvPr/>
        </p:nvGrpSpPr>
        <p:grpSpPr bwMode="auto">
          <a:xfrm>
            <a:off x="2796481" y="1805952"/>
            <a:ext cx="1013659" cy="211655"/>
            <a:chOff x="3107076" y="2129989"/>
            <a:chExt cx="1117221" cy="233467"/>
          </a:xfrm>
        </p:grpSpPr>
        <p:sp>
          <p:nvSpPr>
            <p:cNvPr id="75796" name="Rectangle 15"/>
            <p:cNvSpPr>
              <a:spLocks noChangeArrowheads="1"/>
            </p:cNvSpPr>
            <p:nvPr/>
          </p:nvSpPr>
          <p:spPr bwMode="auto">
            <a:xfrm>
              <a:off x="3369633" y="2142784"/>
              <a:ext cx="854664" cy="220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Más fácil</a:t>
              </a:r>
              <a:endParaRPr lang="es-ES_tradnl" sz="1300" b="1" dirty="0"/>
            </a:p>
          </p:txBody>
        </p:sp>
        <p:sp>
          <p:nvSpPr>
            <p:cNvPr id="75797" name="Rectangle 14"/>
            <p:cNvSpPr>
              <a:spLocks noChangeArrowheads="1"/>
            </p:cNvSpPr>
            <p:nvPr/>
          </p:nvSpPr>
          <p:spPr bwMode="auto">
            <a:xfrm>
              <a:off x="3107076" y="2129989"/>
              <a:ext cx="204472" cy="203912"/>
            </a:xfrm>
            <a:prstGeom prst="rect">
              <a:avLst/>
            </a:prstGeom>
            <a:solidFill>
              <a:srgbClr val="2340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_tradnl" sz="1500" dirty="0"/>
            </a:p>
          </p:txBody>
        </p:sp>
      </p:grpSp>
      <p:grpSp>
        <p:nvGrpSpPr>
          <p:cNvPr id="5" name="Agrupar 3"/>
          <p:cNvGrpSpPr>
            <a:grpSpLocks/>
          </p:cNvGrpSpPr>
          <p:nvPr/>
        </p:nvGrpSpPr>
        <p:grpSpPr bwMode="auto">
          <a:xfrm>
            <a:off x="5268963" y="1805949"/>
            <a:ext cx="724155" cy="211727"/>
            <a:chOff x="5362478" y="2129989"/>
            <a:chExt cx="797670" cy="232293"/>
          </a:xfrm>
        </p:grpSpPr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5362478" y="2129989"/>
              <a:ext cx="204618" cy="2022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s-ES_tradnl" sz="1500" dirty="0"/>
            </a:p>
          </p:txBody>
        </p:sp>
        <p:sp>
          <p:nvSpPr>
            <p:cNvPr id="75795" name="Rectangle 15"/>
            <p:cNvSpPr>
              <a:spLocks noChangeArrowheads="1"/>
            </p:cNvSpPr>
            <p:nvPr/>
          </p:nvSpPr>
          <p:spPr bwMode="auto">
            <a:xfrm>
              <a:off x="5614438" y="2142795"/>
              <a:ext cx="545710" cy="21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Igual</a:t>
              </a:r>
              <a:endParaRPr lang="es-ES_tradnl" sz="1300" b="1" dirty="0"/>
            </a:p>
          </p:txBody>
        </p:sp>
      </p:grpSp>
      <p:grpSp>
        <p:nvGrpSpPr>
          <p:cNvPr id="6" name="Agrupar 5"/>
          <p:cNvGrpSpPr>
            <a:grpSpLocks/>
          </p:cNvGrpSpPr>
          <p:nvPr/>
        </p:nvGrpSpPr>
        <p:grpSpPr bwMode="auto">
          <a:xfrm>
            <a:off x="6835679" y="1814588"/>
            <a:ext cx="1092851" cy="211657"/>
            <a:chOff x="6788910" y="2129989"/>
            <a:chExt cx="1205872" cy="233479"/>
          </a:xfrm>
        </p:grpSpPr>
        <p:sp>
          <p:nvSpPr>
            <p:cNvPr id="75792" name="Rectangle 14"/>
            <p:cNvSpPr>
              <a:spLocks noChangeArrowheads="1"/>
            </p:cNvSpPr>
            <p:nvPr/>
          </p:nvSpPr>
          <p:spPr bwMode="auto">
            <a:xfrm>
              <a:off x="6788910" y="2129989"/>
              <a:ext cx="204242" cy="203908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_tradnl" sz="1500" dirty="0"/>
            </a:p>
          </p:txBody>
        </p:sp>
        <p:sp>
          <p:nvSpPr>
            <p:cNvPr id="75793" name="Rectangle 15"/>
            <p:cNvSpPr>
              <a:spLocks noChangeArrowheads="1"/>
            </p:cNvSpPr>
            <p:nvPr/>
          </p:nvSpPr>
          <p:spPr bwMode="auto">
            <a:xfrm>
              <a:off x="7039356" y="2142787"/>
              <a:ext cx="955426" cy="220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Más difícil</a:t>
              </a:r>
              <a:endParaRPr lang="es-ES_tradnl" sz="1300" b="1" dirty="0"/>
            </a:p>
          </p:txBody>
        </p:sp>
      </p:grpSp>
      <p:sp>
        <p:nvSpPr>
          <p:cNvPr id="75786" name="Rectangle 4"/>
          <p:cNvSpPr>
            <a:spLocks noChangeArrowheads="1"/>
          </p:cNvSpPr>
          <p:nvPr/>
        </p:nvSpPr>
        <p:spPr bwMode="auto">
          <a:xfrm>
            <a:off x="-17280" y="4713615"/>
            <a:ext cx="2756160" cy="2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Universitaria</a:t>
            </a:r>
          </a:p>
        </p:txBody>
      </p:sp>
      <p:sp>
        <p:nvSpPr>
          <p:cNvPr id="75787" name="Rectangle 4"/>
          <p:cNvSpPr>
            <a:spLocks noChangeArrowheads="1"/>
          </p:cNvSpPr>
          <p:nvPr/>
        </p:nvSpPr>
        <p:spPr bwMode="auto">
          <a:xfrm>
            <a:off x="552960" y="2674361"/>
            <a:ext cx="2183040" cy="59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Superior técnica y profesional (centro de formación técnica o instituto profesional)</a:t>
            </a:r>
          </a:p>
        </p:txBody>
      </p:sp>
      <p:sp>
        <p:nvSpPr>
          <p:cNvPr id="75789" name="Rectángulo 2"/>
          <p:cNvSpPr>
            <a:spLocks noChangeArrowheads="1"/>
          </p:cNvSpPr>
          <p:nvPr/>
        </p:nvSpPr>
        <p:spPr bwMode="auto">
          <a:xfrm>
            <a:off x="2784961" y="2818377"/>
            <a:ext cx="363888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61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75790" name="Rectángulo 32"/>
          <p:cNvSpPr>
            <a:spLocks noChangeArrowheads="1"/>
          </p:cNvSpPr>
          <p:nvPr/>
        </p:nvSpPr>
        <p:spPr bwMode="auto">
          <a:xfrm>
            <a:off x="2810881" y="4710736"/>
            <a:ext cx="342000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58</a:t>
            </a:r>
            <a:endParaRPr lang="es-E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Object 3"/>
          <p:cNvGraphicFramePr>
            <a:graphicFrameLocks noChangeAspect="1"/>
          </p:cNvGraphicFramePr>
          <p:nvPr/>
        </p:nvGraphicFramePr>
        <p:xfrm>
          <a:off x="-4315680" y="3931613"/>
          <a:ext cx="13223520" cy="3956096"/>
        </p:xfrm>
        <a:graphic>
          <a:graphicData uri="http://schemas.openxmlformats.org/presentationml/2006/ole">
            <p:oleObj spid="_x0000_s25602" name="Worksheet" r:id="rId4" imgW="21668400" imgH="13293360" progId="Excel.Sheet.8">
              <p:embed/>
            </p:oleObj>
          </a:graphicData>
        </a:graphic>
      </p:graphicFrame>
      <p:graphicFrame>
        <p:nvGraphicFramePr>
          <p:cNvPr id="40" name="Gráfico 3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589874649"/>
              </p:ext>
            </p:extLst>
          </p:nvPr>
        </p:nvGraphicFramePr>
        <p:xfrm>
          <a:off x="2390891" y="1797057"/>
          <a:ext cx="4742025" cy="284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Rectángulo 22"/>
          <p:cNvSpPr/>
          <p:nvPr/>
        </p:nvSpPr>
        <p:spPr bwMode="auto">
          <a:xfrm flipV="1">
            <a:off x="322560" y="5760"/>
            <a:ext cx="8821440" cy="1520800"/>
          </a:xfrm>
          <a:prstGeom prst="rect">
            <a:avLst/>
          </a:prstGeom>
          <a:solidFill>
            <a:srgbClr val="234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77828" name="Rectángulo 11"/>
          <p:cNvSpPr>
            <a:spLocks noChangeArrowheads="1"/>
          </p:cNvSpPr>
          <p:nvPr/>
        </p:nvSpPr>
        <p:spPr bwMode="auto">
          <a:xfrm>
            <a:off x="430560" y="249147"/>
            <a:ext cx="6726240" cy="10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s-CL" sz="2000" dirty="0">
                <a:solidFill>
                  <a:schemeClr val="bg1"/>
                </a:solidFill>
                <a:cs typeface="Arial" charset="0"/>
              </a:rPr>
              <a:t>A igual costo de matrícula y aproximadamente igual distancia, ¿usted preferiría para sus hijos una escuela o liceo municipal o un colegio particular subvencionado?</a:t>
            </a:r>
          </a:p>
        </p:txBody>
      </p:sp>
      <p:grpSp>
        <p:nvGrpSpPr>
          <p:cNvPr id="2" name="Agrupar 19"/>
          <p:cNvGrpSpPr>
            <a:grpSpLocks/>
          </p:cNvGrpSpPr>
          <p:nvPr/>
        </p:nvGrpSpPr>
        <p:grpSpPr bwMode="auto">
          <a:xfrm>
            <a:off x="7293601" y="0"/>
            <a:ext cx="2005920" cy="1526001"/>
            <a:chOff x="8040688" y="0"/>
            <a:chExt cx="2211387" cy="1682133"/>
          </a:xfrm>
        </p:grpSpPr>
        <p:sp>
          <p:nvSpPr>
            <p:cNvPr id="77879" name="Rectángulo 11"/>
            <p:cNvSpPr>
              <a:spLocks noChangeArrowheads="1"/>
            </p:cNvSpPr>
            <p:nvPr/>
          </p:nvSpPr>
          <p:spPr bwMode="auto">
            <a:xfrm>
              <a:off x="8040688" y="1452563"/>
              <a:ext cx="2211387" cy="22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s-ES" sz="700" dirty="0">
                  <a:solidFill>
                    <a:schemeClr val="bg1"/>
                  </a:solidFill>
                  <a:cs typeface="Arial" charset="0"/>
                </a:rPr>
                <a:t>Encuesta Nacional Bicentenario  </a:t>
              </a:r>
              <a:r>
                <a:rPr lang="es-ES" sz="800" b="1" dirty="0">
                  <a:solidFill>
                    <a:schemeClr val="bg1"/>
                  </a:solidFill>
                  <a:cs typeface="Arial" charset="0"/>
                </a:rPr>
                <a:t>2014</a:t>
              </a:r>
            </a:p>
          </p:txBody>
        </p:sp>
        <p:sp>
          <p:nvSpPr>
            <p:cNvPr id="77880" name="Rectángulo 21"/>
            <p:cNvSpPr>
              <a:spLocks noChangeArrowheads="1"/>
            </p:cNvSpPr>
            <p:nvPr/>
          </p:nvSpPr>
          <p:spPr bwMode="auto">
            <a:xfrm>
              <a:off x="8274050" y="0"/>
              <a:ext cx="1806574" cy="1454150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 dirty="0"/>
            </a:p>
          </p:txBody>
        </p:sp>
        <p:grpSp>
          <p:nvGrpSpPr>
            <p:cNvPr id="3" name="Agrupar 25"/>
            <p:cNvGrpSpPr>
              <a:grpSpLocks/>
            </p:cNvGrpSpPr>
            <p:nvPr/>
          </p:nvGrpSpPr>
          <p:grpSpPr bwMode="auto">
            <a:xfrm>
              <a:off x="8511925" y="90240"/>
              <a:ext cx="1368925" cy="1273671"/>
              <a:chOff x="8641486" y="105109"/>
              <a:chExt cx="1289914" cy="1200158"/>
            </a:xfrm>
          </p:grpSpPr>
          <p:pic>
            <p:nvPicPr>
              <p:cNvPr id="77882" name="Imagen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930235"/>
                <a:ext cx="978202" cy="375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883" name="Imagen 2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105109"/>
                <a:ext cx="1289914" cy="74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7830" name="Rectángulo 9"/>
          <p:cNvSpPr>
            <a:spLocks noChangeArrowheads="1"/>
          </p:cNvSpPr>
          <p:nvPr/>
        </p:nvSpPr>
        <p:spPr bwMode="auto">
          <a:xfrm>
            <a:off x="443520" y="1251492"/>
            <a:ext cx="1360144" cy="2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100" b="1" dirty="0">
                <a:solidFill>
                  <a:schemeClr val="bg1"/>
                </a:solidFill>
              </a:rPr>
              <a:t>BASE:</a:t>
            </a:r>
            <a:r>
              <a:rPr lang="es-ES_tradnl" sz="1100" dirty="0">
                <a:solidFill>
                  <a:schemeClr val="bg1"/>
                </a:solidFill>
              </a:rPr>
              <a:t> Total muestra.</a:t>
            </a:r>
          </a:p>
        </p:txBody>
      </p:sp>
      <p:sp>
        <p:nvSpPr>
          <p:cNvPr id="77831" name="Rectángulo 41"/>
          <p:cNvSpPr>
            <a:spLocks noChangeArrowheads="1"/>
          </p:cNvSpPr>
          <p:nvPr/>
        </p:nvSpPr>
        <p:spPr bwMode="auto">
          <a:xfrm>
            <a:off x="3576960" y="1530882"/>
            <a:ext cx="1648800" cy="4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 err="1"/>
              <a:t>Ns</a:t>
            </a:r>
            <a:r>
              <a:rPr lang="es-ES_tradnl" sz="1100" dirty="0"/>
              <a:t>/</a:t>
            </a:r>
            <a:r>
              <a:rPr lang="es-ES_tradnl" sz="1100" dirty="0" err="1"/>
              <a:t>Nr</a:t>
            </a:r>
            <a:endParaRPr lang="es-ES_tradnl" sz="1100" dirty="0"/>
          </a:p>
          <a:p>
            <a:pPr algn="ctr"/>
            <a:r>
              <a:rPr lang="es-ES_tradnl" sz="1500" b="1" dirty="0"/>
              <a:t>7%</a:t>
            </a:r>
          </a:p>
        </p:txBody>
      </p:sp>
      <p:sp>
        <p:nvSpPr>
          <p:cNvPr id="77832" name="Rectángulo 26"/>
          <p:cNvSpPr>
            <a:spLocks noChangeArrowheads="1"/>
          </p:cNvSpPr>
          <p:nvPr/>
        </p:nvSpPr>
        <p:spPr bwMode="auto">
          <a:xfrm>
            <a:off x="4783680" y="6433156"/>
            <a:ext cx="83808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55 y más</a:t>
            </a:r>
          </a:p>
        </p:txBody>
      </p:sp>
      <p:sp>
        <p:nvSpPr>
          <p:cNvPr id="77833" name="Rectángulo 21"/>
          <p:cNvSpPr>
            <a:spLocks noChangeArrowheads="1"/>
          </p:cNvSpPr>
          <p:nvPr/>
        </p:nvSpPr>
        <p:spPr bwMode="auto">
          <a:xfrm>
            <a:off x="2589120" y="6437476"/>
            <a:ext cx="108864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18-24</a:t>
            </a:r>
          </a:p>
        </p:txBody>
      </p:sp>
      <p:sp>
        <p:nvSpPr>
          <p:cNvPr id="77834" name="Rectángulo 22"/>
          <p:cNvSpPr>
            <a:spLocks noChangeArrowheads="1"/>
          </p:cNvSpPr>
          <p:nvPr/>
        </p:nvSpPr>
        <p:spPr bwMode="auto">
          <a:xfrm>
            <a:off x="3107520" y="6433156"/>
            <a:ext cx="107280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25-34</a:t>
            </a:r>
          </a:p>
        </p:txBody>
      </p:sp>
      <p:sp>
        <p:nvSpPr>
          <p:cNvPr id="77835" name="Rectángulo 28"/>
          <p:cNvSpPr>
            <a:spLocks noChangeArrowheads="1"/>
          </p:cNvSpPr>
          <p:nvPr/>
        </p:nvSpPr>
        <p:spPr bwMode="auto">
          <a:xfrm>
            <a:off x="115200" y="6433156"/>
            <a:ext cx="109008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Total</a:t>
            </a:r>
          </a:p>
        </p:txBody>
      </p:sp>
      <p:sp>
        <p:nvSpPr>
          <p:cNvPr id="77836" name="Rectángulo 25"/>
          <p:cNvSpPr>
            <a:spLocks noChangeArrowheads="1"/>
          </p:cNvSpPr>
          <p:nvPr/>
        </p:nvSpPr>
        <p:spPr bwMode="auto">
          <a:xfrm>
            <a:off x="3621600" y="6433156"/>
            <a:ext cx="105984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35-44</a:t>
            </a:r>
          </a:p>
        </p:txBody>
      </p:sp>
      <p:sp>
        <p:nvSpPr>
          <p:cNvPr id="77837" name="Rectángulo 50"/>
          <p:cNvSpPr>
            <a:spLocks noChangeArrowheads="1"/>
          </p:cNvSpPr>
          <p:nvPr/>
        </p:nvSpPr>
        <p:spPr bwMode="auto">
          <a:xfrm>
            <a:off x="6092641" y="6433156"/>
            <a:ext cx="108576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Medio</a:t>
            </a:r>
          </a:p>
        </p:txBody>
      </p:sp>
      <p:sp>
        <p:nvSpPr>
          <p:cNvPr id="77838" name="Rectángulo 24"/>
          <p:cNvSpPr>
            <a:spLocks noChangeArrowheads="1"/>
          </p:cNvSpPr>
          <p:nvPr/>
        </p:nvSpPr>
        <p:spPr bwMode="auto">
          <a:xfrm>
            <a:off x="5509440" y="6433156"/>
            <a:ext cx="123264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>
                <a:solidFill>
                  <a:srgbClr val="000000"/>
                </a:solidFill>
                <a:cs typeface="Arial" charset="0"/>
              </a:rPr>
              <a:t>Alto</a:t>
            </a:r>
            <a:endParaRPr lang="es-ES_tradnl" sz="1100" dirty="0"/>
          </a:p>
        </p:txBody>
      </p:sp>
      <p:sp>
        <p:nvSpPr>
          <p:cNvPr id="77839" name="Rectángulo 52"/>
          <p:cNvSpPr>
            <a:spLocks noChangeArrowheads="1"/>
          </p:cNvSpPr>
          <p:nvPr/>
        </p:nvSpPr>
        <p:spPr bwMode="auto">
          <a:xfrm>
            <a:off x="6589440" y="6433156"/>
            <a:ext cx="108576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Bajo</a:t>
            </a:r>
          </a:p>
        </p:txBody>
      </p:sp>
      <p:sp>
        <p:nvSpPr>
          <p:cNvPr id="77840" name="Rectángulo 28"/>
          <p:cNvSpPr>
            <a:spLocks noChangeArrowheads="1"/>
          </p:cNvSpPr>
          <p:nvPr/>
        </p:nvSpPr>
        <p:spPr bwMode="auto">
          <a:xfrm>
            <a:off x="1085760" y="6431716"/>
            <a:ext cx="109008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Hombres</a:t>
            </a:r>
          </a:p>
        </p:txBody>
      </p:sp>
      <p:sp>
        <p:nvSpPr>
          <p:cNvPr id="77841" name="Rectángulo 28"/>
          <p:cNvSpPr>
            <a:spLocks noChangeArrowheads="1"/>
          </p:cNvSpPr>
          <p:nvPr/>
        </p:nvSpPr>
        <p:spPr bwMode="auto">
          <a:xfrm>
            <a:off x="1657441" y="6428836"/>
            <a:ext cx="109008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Mujeres</a:t>
            </a:r>
          </a:p>
        </p:txBody>
      </p:sp>
      <p:sp>
        <p:nvSpPr>
          <p:cNvPr id="77842" name="Rectángulo 24"/>
          <p:cNvSpPr>
            <a:spLocks noChangeArrowheads="1"/>
          </p:cNvSpPr>
          <p:nvPr/>
        </p:nvSpPr>
        <p:spPr bwMode="auto">
          <a:xfrm>
            <a:off x="4027680" y="6430276"/>
            <a:ext cx="123264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>
                <a:solidFill>
                  <a:srgbClr val="000000"/>
                </a:solidFill>
                <a:cs typeface="Arial" charset="0"/>
              </a:rPr>
              <a:t>45-54</a:t>
            </a:r>
            <a:endParaRPr lang="es-ES_tradnl" sz="1100" dirty="0"/>
          </a:p>
        </p:txBody>
      </p:sp>
      <p:sp>
        <p:nvSpPr>
          <p:cNvPr id="77843" name="Rectángulo 50"/>
          <p:cNvSpPr>
            <a:spLocks noChangeArrowheads="1"/>
          </p:cNvSpPr>
          <p:nvPr/>
        </p:nvSpPr>
        <p:spPr bwMode="auto">
          <a:xfrm>
            <a:off x="7584481" y="6427396"/>
            <a:ext cx="108576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Stgo.</a:t>
            </a:r>
          </a:p>
        </p:txBody>
      </p:sp>
      <p:sp>
        <p:nvSpPr>
          <p:cNvPr id="77844" name="Rectángulo 52"/>
          <p:cNvSpPr>
            <a:spLocks noChangeArrowheads="1"/>
          </p:cNvSpPr>
          <p:nvPr/>
        </p:nvSpPr>
        <p:spPr bwMode="auto">
          <a:xfrm>
            <a:off x="8079841" y="6427396"/>
            <a:ext cx="108576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Reg.</a:t>
            </a:r>
          </a:p>
        </p:txBody>
      </p:sp>
      <p:sp>
        <p:nvSpPr>
          <p:cNvPr id="77845" name="Rectángulo 41"/>
          <p:cNvSpPr>
            <a:spLocks noChangeArrowheads="1"/>
          </p:cNvSpPr>
          <p:nvPr/>
        </p:nvSpPr>
        <p:spPr bwMode="auto">
          <a:xfrm>
            <a:off x="5810401" y="2374810"/>
            <a:ext cx="1195200" cy="66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Escuela o liceo municipal</a:t>
            </a:r>
          </a:p>
          <a:p>
            <a:pPr algn="ctr"/>
            <a:r>
              <a:rPr lang="es-ES_tradnl" sz="1500" b="1" dirty="0"/>
              <a:t>24%</a:t>
            </a:r>
          </a:p>
        </p:txBody>
      </p:sp>
      <p:sp>
        <p:nvSpPr>
          <p:cNvPr id="77846" name="Rectángulo 41"/>
          <p:cNvSpPr>
            <a:spLocks noChangeArrowheads="1"/>
          </p:cNvSpPr>
          <p:nvPr/>
        </p:nvSpPr>
        <p:spPr bwMode="auto">
          <a:xfrm>
            <a:off x="2200320" y="2590833"/>
            <a:ext cx="1408320" cy="8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Escuela o colegio particular subvencionado</a:t>
            </a:r>
          </a:p>
          <a:p>
            <a:pPr algn="ctr"/>
            <a:r>
              <a:rPr lang="es-ES_tradnl" sz="1500" b="1" dirty="0"/>
              <a:t>69%</a:t>
            </a:r>
          </a:p>
        </p:txBody>
      </p:sp>
      <p:grpSp>
        <p:nvGrpSpPr>
          <p:cNvPr id="4" name="Agrupar 3"/>
          <p:cNvGrpSpPr>
            <a:grpSpLocks/>
          </p:cNvGrpSpPr>
          <p:nvPr/>
        </p:nvGrpSpPr>
        <p:grpSpPr bwMode="auto">
          <a:xfrm>
            <a:off x="492480" y="4491842"/>
            <a:ext cx="3361917" cy="211674"/>
            <a:chOff x="542925" y="4951672"/>
            <a:chExt cx="3706908" cy="232954"/>
          </a:xfrm>
        </p:grpSpPr>
        <p:sp>
          <p:nvSpPr>
            <p:cNvPr id="77877" name="Rectangle 15"/>
            <p:cNvSpPr>
              <a:spLocks noChangeArrowheads="1"/>
            </p:cNvSpPr>
            <p:nvPr/>
          </p:nvSpPr>
          <p:spPr bwMode="auto">
            <a:xfrm>
              <a:off x="805545" y="4964459"/>
              <a:ext cx="3444288" cy="22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Escuela o colegio particular subvencionado</a:t>
              </a:r>
              <a:endParaRPr lang="es-ES_tradnl" sz="1300" b="1" dirty="0"/>
            </a:p>
          </p:txBody>
        </p:sp>
        <p:sp>
          <p:nvSpPr>
            <p:cNvPr id="77878" name="Rectangle 14"/>
            <p:cNvSpPr>
              <a:spLocks noChangeArrowheads="1"/>
            </p:cNvSpPr>
            <p:nvPr/>
          </p:nvSpPr>
          <p:spPr bwMode="auto">
            <a:xfrm>
              <a:off x="542925" y="4951672"/>
              <a:ext cx="204521" cy="203775"/>
            </a:xfrm>
            <a:prstGeom prst="rect">
              <a:avLst/>
            </a:prstGeom>
            <a:solidFill>
              <a:srgbClr val="2340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_tradnl" sz="1500" dirty="0"/>
            </a:p>
          </p:txBody>
        </p:sp>
      </p:grpSp>
      <p:grpSp>
        <p:nvGrpSpPr>
          <p:cNvPr id="5" name="Agrupar 5"/>
          <p:cNvGrpSpPr>
            <a:grpSpLocks/>
          </p:cNvGrpSpPr>
          <p:nvPr/>
        </p:nvGrpSpPr>
        <p:grpSpPr bwMode="auto">
          <a:xfrm>
            <a:off x="5633280" y="4500473"/>
            <a:ext cx="2107201" cy="211675"/>
            <a:chOff x="6788910" y="2129989"/>
            <a:chExt cx="2325193" cy="233124"/>
          </a:xfrm>
        </p:grpSpPr>
        <p:sp>
          <p:nvSpPr>
            <p:cNvPr id="77875" name="Rectangle 14"/>
            <p:cNvSpPr>
              <a:spLocks noChangeArrowheads="1"/>
            </p:cNvSpPr>
            <p:nvPr/>
          </p:nvSpPr>
          <p:spPr bwMode="auto">
            <a:xfrm>
              <a:off x="6788910" y="2129989"/>
              <a:ext cx="204242" cy="203908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_tradnl" sz="1500" dirty="0"/>
            </a:p>
          </p:txBody>
        </p:sp>
        <p:sp>
          <p:nvSpPr>
            <p:cNvPr id="77876" name="Rectangle 15"/>
            <p:cNvSpPr>
              <a:spLocks noChangeArrowheads="1"/>
            </p:cNvSpPr>
            <p:nvPr/>
          </p:nvSpPr>
          <p:spPr bwMode="auto">
            <a:xfrm>
              <a:off x="7039356" y="2142786"/>
              <a:ext cx="2074747" cy="22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Escuela o liceo municipal</a:t>
              </a:r>
              <a:endParaRPr lang="es-ES_tradnl" sz="1300" b="1" dirty="0"/>
            </a:p>
          </p:txBody>
        </p:sp>
      </p:grpSp>
      <p:sp>
        <p:nvSpPr>
          <p:cNvPr id="77849" name="Rectángulo 2"/>
          <p:cNvSpPr>
            <a:spLocks noChangeArrowheads="1"/>
          </p:cNvSpPr>
          <p:nvPr/>
        </p:nvSpPr>
        <p:spPr bwMode="auto">
          <a:xfrm>
            <a:off x="424801" y="4916677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69</a:t>
            </a:r>
            <a:endParaRPr lang="es-ES" sz="1300" dirty="0"/>
          </a:p>
        </p:txBody>
      </p:sp>
      <p:sp>
        <p:nvSpPr>
          <p:cNvPr id="77850" name="Rectángulo 46"/>
          <p:cNvSpPr>
            <a:spLocks noChangeArrowheads="1"/>
          </p:cNvSpPr>
          <p:nvPr/>
        </p:nvSpPr>
        <p:spPr bwMode="auto">
          <a:xfrm>
            <a:off x="577441" y="5769246"/>
            <a:ext cx="347046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24</a:t>
            </a:r>
            <a:endParaRPr lang="es-ES" sz="1300" dirty="0"/>
          </a:p>
        </p:txBody>
      </p:sp>
      <p:sp>
        <p:nvSpPr>
          <p:cNvPr id="77851" name="Rectángulo 47"/>
          <p:cNvSpPr>
            <a:spLocks noChangeArrowheads="1"/>
          </p:cNvSpPr>
          <p:nvPr/>
        </p:nvSpPr>
        <p:spPr bwMode="auto">
          <a:xfrm>
            <a:off x="1429921" y="4948359"/>
            <a:ext cx="347046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68</a:t>
            </a:r>
            <a:endParaRPr lang="es-ES" sz="1300" dirty="0"/>
          </a:p>
        </p:txBody>
      </p:sp>
      <p:sp>
        <p:nvSpPr>
          <p:cNvPr id="77852" name="Rectángulo 48"/>
          <p:cNvSpPr>
            <a:spLocks noChangeArrowheads="1"/>
          </p:cNvSpPr>
          <p:nvPr/>
        </p:nvSpPr>
        <p:spPr bwMode="auto">
          <a:xfrm>
            <a:off x="1584000" y="5769246"/>
            <a:ext cx="347046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24</a:t>
            </a:r>
            <a:endParaRPr lang="es-ES" sz="1300" dirty="0"/>
          </a:p>
        </p:txBody>
      </p:sp>
      <p:sp>
        <p:nvSpPr>
          <p:cNvPr id="77853" name="Rectángulo 49"/>
          <p:cNvSpPr>
            <a:spLocks noChangeArrowheads="1"/>
          </p:cNvSpPr>
          <p:nvPr/>
        </p:nvSpPr>
        <p:spPr bwMode="auto">
          <a:xfrm>
            <a:off x="1922401" y="4902274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71</a:t>
            </a:r>
            <a:endParaRPr lang="es-ES" sz="1300" dirty="0"/>
          </a:p>
        </p:txBody>
      </p:sp>
      <p:sp>
        <p:nvSpPr>
          <p:cNvPr id="77854" name="Rectángulo 50"/>
          <p:cNvSpPr>
            <a:spLocks noChangeArrowheads="1"/>
          </p:cNvSpPr>
          <p:nvPr/>
        </p:nvSpPr>
        <p:spPr bwMode="auto">
          <a:xfrm>
            <a:off x="2920320" y="4856190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73</a:t>
            </a:r>
            <a:endParaRPr lang="es-ES" sz="1300" dirty="0"/>
          </a:p>
        </p:txBody>
      </p:sp>
      <p:sp>
        <p:nvSpPr>
          <p:cNvPr id="77855" name="Rectángulo 51"/>
          <p:cNvSpPr>
            <a:spLocks noChangeArrowheads="1"/>
          </p:cNvSpPr>
          <p:nvPr/>
        </p:nvSpPr>
        <p:spPr bwMode="auto">
          <a:xfrm>
            <a:off x="3065761" y="5884458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17</a:t>
            </a:r>
            <a:endParaRPr lang="es-ES" sz="1300" dirty="0"/>
          </a:p>
        </p:txBody>
      </p:sp>
      <p:sp>
        <p:nvSpPr>
          <p:cNvPr id="77856" name="Rectángulo 52"/>
          <p:cNvSpPr>
            <a:spLocks noChangeArrowheads="1"/>
          </p:cNvSpPr>
          <p:nvPr/>
        </p:nvSpPr>
        <p:spPr bwMode="auto">
          <a:xfrm>
            <a:off x="2075041" y="5739004"/>
            <a:ext cx="347046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24</a:t>
            </a:r>
            <a:endParaRPr lang="es-ES" sz="1300" dirty="0"/>
          </a:p>
        </p:txBody>
      </p:sp>
      <p:sp>
        <p:nvSpPr>
          <p:cNvPr id="77857" name="Rectángulo 53"/>
          <p:cNvSpPr>
            <a:spLocks noChangeArrowheads="1"/>
          </p:cNvSpPr>
          <p:nvPr/>
        </p:nvSpPr>
        <p:spPr bwMode="auto">
          <a:xfrm>
            <a:off x="3420001" y="4748180"/>
            <a:ext cx="347046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78</a:t>
            </a:r>
            <a:endParaRPr lang="es-ES" sz="1300" dirty="0"/>
          </a:p>
        </p:txBody>
      </p:sp>
      <p:sp>
        <p:nvSpPr>
          <p:cNvPr id="77858" name="Rectángulo 54"/>
          <p:cNvSpPr>
            <a:spLocks noChangeArrowheads="1"/>
          </p:cNvSpPr>
          <p:nvPr/>
        </p:nvSpPr>
        <p:spPr bwMode="auto">
          <a:xfrm>
            <a:off x="3565440" y="5907501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16</a:t>
            </a:r>
            <a:endParaRPr lang="es-ES" sz="1300" dirty="0"/>
          </a:p>
        </p:txBody>
      </p:sp>
      <p:sp>
        <p:nvSpPr>
          <p:cNvPr id="77859" name="Rectángulo 55"/>
          <p:cNvSpPr>
            <a:spLocks noChangeArrowheads="1"/>
          </p:cNvSpPr>
          <p:nvPr/>
        </p:nvSpPr>
        <p:spPr bwMode="auto">
          <a:xfrm>
            <a:off x="4065121" y="5708759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27</a:t>
            </a:r>
            <a:endParaRPr lang="es-ES" sz="1300" dirty="0"/>
          </a:p>
        </p:txBody>
      </p:sp>
      <p:sp>
        <p:nvSpPr>
          <p:cNvPr id="77860" name="Rectángulo 56"/>
          <p:cNvSpPr>
            <a:spLocks noChangeArrowheads="1"/>
          </p:cNvSpPr>
          <p:nvPr/>
        </p:nvSpPr>
        <p:spPr bwMode="auto">
          <a:xfrm>
            <a:off x="4417920" y="4978604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67</a:t>
            </a:r>
            <a:endParaRPr lang="es-ES" sz="1300" dirty="0"/>
          </a:p>
        </p:txBody>
      </p:sp>
      <p:sp>
        <p:nvSpPr>
          <p:cNvPr id="77861" name="Rectángulo 57"/>
          <p:cNvSpPr>
            <a:spLocks noChangeArrowheads="1"/>
          </p:cNvSpPr>
          <p:nvPr/>
        </p:nvSpPr>
        <p:spPr bwMode="auto">
          <a:xfrm>
            <a:off x="4563361" y="5654034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29</a:t>
            </a:r>
            <a:endParaRPr lang="es-ES" sz="1300" dirty="0"/>
          </a:p>
        </p:txBody>
      </p:sp>
      <p:sp>
        <p:nvSpPr>
          <p:cNvPr id="77862" name="Rectángulo 58"/>
          <p:cNvSpPr>
            <a:spLocks noChangeArrowheads="1"/>
          </p:cNvSpPr>
          <p:nvPr/>
        </p:nvSpPr>
        <p:spPr bwMode="auto">
          <a:xfrm>
            <a:off x="4901760" y="5139901"/>
            <a:ext cx="347046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58</a:t>
            </a:r>
            <a:endParaRPr lang="es-ES" sz="1300" dirty="0"/>
          </a:p>
        </p:txBody>
      </p:sp>
      <p:sp>
        <p:nvSpPr>
          <p:cNvPr id="77863" name="Rectángulo 59"/>
          <p:cNvSpPr>
            <a:spLocks noChangeArrowheads="1"/>
          </p:cNvSpPr>
          <p:nvPr/>
        </p:nvSpPr>
        <p:spPr bwMode="auto">
          <a:xfrm>
            <a:off x="5055841" y="5662674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30</a:t>
            </a:r>
            <a:endParaRPr lang="es-ES" sz="1300" dirty="0"/>
          </a:p>
        </p:txBody>
      </p:sp>
      <p:sp>
        <p:nvSpPr>
          <p:cNvPr id="77864" name="Rectángulo 60"/>
          <p:cNvSpPr>
            <a:spLocks noChangeArrowheads="1"/>
          </p:cNvSpPr>
          <p:nvPr/>
        </p:nvSpPr>
        <p:spPr bwMode="auto">
          <a:xfrm>
            <a:off x="5892480" y="4732337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80</a:t>
            </a:r>
            <a:endParaRPr lang="es-ES" sz="1300" dirty="0"/>
          </a:p>
        </p:txBody>
      </p:sp>
      <p:sp>
        <p:nvSpPr>
          <p:cNvPr id="77865" name="Rectángulo 61"/>
          <p:cNvSpPr>
            <a:spLocks noChangeArrowheads="1"/>
          </p:cNvSpPr>
          <p:nvPr/>
        </p:nvSpPr>
        <p:spPr bwMode="auto">
          <a:xfrm>
            <a:off x="3911040" y="4902274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71</a:t>
            </a:r>
            <a:endParaRPr lang="es-ES" sz="1300" dirty="0"/>
          </a:p>
        </p:txBody>
      </p:sp>
      <p:sp>
        <p:nvSpPr>
          <p:cNvPr id="77866" name="Rectángulo 62"/>
          <p:cNvSpPr>
            <a:spLocks noChangeArrowheads="1"/>
          </p:cNvSpPr>
          <p:nvPr/>
        </p:nvSpPr>
        <p:spPr bwMode="auto">
          <a:xfrm>
            <a:off x="7060321" y="5646834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31</a:t>
            </a:r>
            <a:endParaRPr lang="es-ES" sz="1300" dirty="0"/>
          </a:p>
        </p:txBody>
      </p:sp>
      <p:sp>
        <p:nvSpPr>
          <p:cNvPr id="77867" name="Rectángulo 63"/>
          <p:cNvSpPr>
            <a:spLocks noChangeArrowheads="1"/>
          </p:cNvSpPr>
          <p:nvPr/>
        </p:nvSpPr>
        <p:spPr bwMode="auto">
          <a:xfrm>
            <a:off x="6060961" y="5962226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13</a:t>
            </a:r>
            <a:endParaRPr lang="es-ES" sz="1300" dirty="0"/>
          </a:p>
        </p:txBody>
      </p:sp>
      <p:sp>
        <p:nvSpPr>
          <p:cNvPr id="77868" name="Rectángulo 64"/>
          <p:cNvSpPr>
            <a:spLocks noChangeArrowheads="1"/>
          </p:cNvSpPr>
          <p:nvPr/>
        </p:nvSpPr>
        <p:spPr bwMode="auto">
          <a:xfrm>
            <a:off x="6406561" y="4856190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73</a:t>
            </a:r>
            <a:endParaRPr lang="es-ES" sz="1300" dirty="0"/>
          </a:p>
        </p:txBody>
      </p:sp>
      <p:sp>
        <p:nvSpPr>
          <p:cNvPr id="77869" name="Rectángulo 65"/>
          <p:cNvSpPr>
            <a:spLocks noChangeArrowheads="1"/>
          </p:cNvSpPr>
          <p:nvPr/>
        </p:nvSpPr>
        <p:spPr bwMode="auto">
          <a:xfrm>
            <a:off x="6553441" y="5838374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20</a:t>
            </a:r>
            <a:endParaRPr lang="es-ES" sz="1300" dirty="0"/>
          </a:p>
        </p:txBody>
      </p:sp>
      <p:sp>
        <p:nvSpPr>
          <p:cNvPr id="77870" name="Rectángulo 66"/>
          <p:cNvSpPr>
            <a:spLocks noChangeArrowheads="1"/>
          </p:cNvSpPr>
          <p:nvPr/>
        </p:nvSpPr>
        <p:spPr bwMode="auto">
          <a:xfrm>
            <a:off x="6899041" y="5054931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63</a:t>
            </a:r>
            <a:endParaRPr lang="es-ES" sz="1300" dirty="0"/>
          </a:p>
        </p:txBody>
      </p:sp>
      <p:sp>
        <p:nvSpPr>
          <p:cNvPr id="77871" name="Rectángulo 67"/>
          <p:cNvSpPr>
            <a:spLocks noChangeArrowheads="1"/>
          </p:cNvSpPr>
          <p:nvPr/>
        </p:nvSpPr>
        <p:spPr bwMode="auto">
          <a:xfrm>
            <a:off x="7896960" y="4870592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73</a:t>
            </a:r>
            <a:endParaRPr lang="es-ES" sz="1300" dirty="0"/>
          </a:p>
        </p:txBody>
      </p:sp>
      <p:sp>
        <p:nvSpPr>
          <p:cNvPr id="77872" name="Rectángulo 68"/>
          <p:cNvSpPr>
            <a:spLocks noChangeArrowheads="1"/>
          </p:cNvSpPr>
          <p:nvPr/>
        </p:nvSpPr>
        <p:spPr bwMode="auto">
          <a:xfrm>
            <a:off x="8042401" y="5877258"/>
            <a:ext cx="347046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18</a:t>
            </a:r>
            <a:endParaRPr lang="es-ES" sz="1300" dirty="0"/>
          </a:p>
        </p:txBody>
      </p:sp>
      <p:sp>
        <p:nvSpPr>
          <p:cNvPr id="77873" name="Rectángulo 69"/>
          <p:cNvSpPr>
            <a:spLocks noChangeArrowheads="1"/>
          </p:cNvSpPr>
          <p:nvPr/>
        </p:nvSpPr>
        <p:spPr bwMode="auto">
          <a:xfrm>
            <a:off x="8388001" y="4971402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67</a:t>
            </a:r>
            <a:endParaRPr lang="es-ES" sz="1300" dirty="0"/>
          </a:p>
        </p:txBody>
      </p:sp>
      <p:sp>
        <p:nvSpPr>
          <p:cNvPr id="77874" name="Rectángulo 70"/>
          <p:cNvSpPr>
            <a:spLocks noChangeArrowheads="1"/>
          </p:cNvSpPr>
          <p:nvPr/>
        </p:nvSpPr>
        <p:spPr bwMode="auto">
          <a:xfrm>
            <a:off x="8549281" y="5692919"/>
            <a:ext cx="347046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28</a:t>
            </a:r>
            <a:endParaRPr lang="es-ES" sz="1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Object 3"/>
          <p:cNvGraphicFramePr>
            <a:graphicFrameLocks noChangeAspect="1"/>
          </p:cNvGraphicFramePr>
          <p:nvPr/>
        </p:nvGraphicFramePr>
        <p:xfrm>
          <a:off x="0" y="4023782"/>
          <a:ext cx="9063360" cy="3807760"/>
        </p:xfrm>
        <a:graphic>
          <a:graphicData uri="http://schemas.openxmlformats.org/presentationml/2006/ole">
            <p:oleObj spid="_x0000_s27650" name="Worksheet" r:id="rId4" imgW="9334800" imgH="3291120" progId="Excel.Sheet.8">
              <p:embed/>
            </p:oleObj>
          </a:graphicData>
        </a:graphic>
      </p:graphicFrame>
      <p:sp>
        <p:nvSpPr>
          <p:cNvPr id="23" name="Rectángulo 22"/>
          <p:cNvSpPr/>
          <p:nvPr/>
        </p:nvSpPr>
        <p:spPr bwMode="auto">
          <a:xfrm flipV="1">
            <a:off x="322560" y="5760"/>
            <a:ext cx="8821440" cy="1520800"/>
          </a:xfrm>
          <a:prstGeom prst="rect">
            <a:avLst/>
          </a:prstGeom>
          <a:solidFill>
            <a:srgbClr val="234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79875" name="Rectángulo 11"/>
          <p:cNvSpPr>
            <a:spLocks noChangeArrowheads="1"/>
          </p:cNvSpPr>
          <p:nvPr/>
        </p:nvSpPr>
        <p:spPr bwMode="auto">
          <a:xfrm>
            <a:off x="430560" y="249147"/>
            <a:ext cx="6726240" cy="10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s-CL" sz="2000" dirty="0">
                <a:solidFill>
                  <a:schemeClr val="bg1"/>
                </a:solidFill>
                <a:cs typeface="Arial" charset="0"/>
              </a:rPr>
              <a:t>A igual costo de matrícula y aproximadamente igual distancia, ¿usted preferiría para sus hijos un colegio religioso o un colegio no religioso?</a:t>
            </a:r>
          </a:p>
        </p:txBody>
      </p:sp>
      <p:grpSp>
        <p:nvGrpSpPr>
          <p:cNvPr id="3" name="Agrupar 19"/>
          <p:cNvGrpSpPr>
            <a:grpSpLocks/>
          </p:cNvGrpSpPr>
          <p:nvPr/>
        </p:nvGrpSpPr>
        <p:grpSpPr bwMode="auto">
          <a:xfrm>
            <a:off x="7293601" y="0"/>
            <a:ext cx="2005920" cy="1526001"/>
            <a:chOff x="8040688" y="0"/>
            <a:chExt cx="2211387" cy="1682133"/>
          </a:xfrm>
        </p:grpSpPr>
        <p:sp>
          <p:nvSpPr>
            <p:cNvPr id="79927" name="Rectángulo 11"/>
            <p:cNvSpPr>
              <a:spLocks noChangeArrowheads="1"/>
            </p:cNvSpPr>
            <p:nvPr/>
          </p:nvSpPr>
          <p:spPr bwMode="auto">
            <a:xfrm>
              <a:off x="8040688" y="1452563"/>
              <a:ext cx="2211387" cy="22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s-ES" sz="700" dirty="0">
                  <a:solidFill>
                    <a:schemeClr val="bg1"/>
                  </a:solidFill>
                  <a:cs typeface="Arial" charset="0"/>
                </a:rPr>
                <a:t>Encuesta Nacional Bicentenario  </a:t>
              </a:r>
              <a:r>
                <a:rPr lang="es-ES" sz="800" b="1" dirty="0">
                  <a:solidFill>
                    <a:schemeClr val="bg1"/>
                  </a:solidFill>
                  <a:cs typeface="Arial" charset="0"/>
                </a:rPr>
                <a:t>2014</a:t>
              </a:r>
            </a:p>
          </p:txBody>
        </p:sp>
        <p:sp>
          <p:nvSpPr>
            <p:cNvPr id="79928" name="Rectángulo 21"/>
            <p:cNvSpPr>
              <a:spLocks noChangeArrowheads="1"/>
            </p:cNvSpPr>
            <p:nvPr/>
          </p:nvSpPr>
          <p:spPr bwMode="auto">
            <a:xfrm>
              <a:off x="8274050" y="0"/>
              <a:ext cx="1806574" cy="1454150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 dirty="0"/>
            </a:p>
          </p:txBody>
        </p:sp>
        <p:grpSp>
          <p:nvGrpSpPr>
            <p:cNvPr id="4" name="Agrupar 25"/>
            <p:cNvGrpSpPr>
              <a:grpSpLocks/>
            </p:cNvGrpSpPr>
            <p:nvPr/>
          </p:nvGrpSpPr>
          <p:grpSpPr bwMode="auto">
            <a:xfrm>
              <a:off x="8511925" y="90240"/>
              <a:ext cx="1368925" cy="1273671"/>
              <a:chOff x="8641486" y="105109"/>
              <a:chExt cx="1289914" cy="1200158"/>
            </a:xfrm>
          </p:grpSpPr>
          <p:pic>
            <p:nvPicPr>
              <p:cNvPr id="79930" name="Imagen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930235"/>
                <a:ext cx="978202" cy="375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931" name="Imagen 2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105109"/>
                <a:ext cx="1289914" cy="74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9877" name="Rectángulo 9"/>
          <p:cNvSpPr>
            <a:spLocks noChangeArrowheads="1"/>
          </p:cNvSpPr>
          <p:nvPr/>
        </p:nvSpPr>
        <p:spPr bwMode="auto">
          <a:xfrm>
            <a:off x="443520" y="1251492"/>
            <a:ext cx="1360144" cy="2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100" b="1" dirty="0">
                <a:solidFill>
                  <a:schemeClr val="bg1"/>
                </a:solidFill>
              </a:rPr>
              <a:t>BASE:</a:t>
            </a:r>
            <a:r>
              <a:rPr lang="es-ES_tradnl" sz="1100" dirty="0">
                <a:solidFill>
                  <a:schemeClr val="bg1"/>
                </a:solidFill>
              </a:rPr>
              <a:t> Total muestra.</a:t>
            </a:r>
          </a:p>
        </p:txBody>
      </p:sp>
      <p:sp>
        <p:nvSpPr>
          <p:cNvPr id="79878" name="Rectángulo 26"/>
          <p:cNvSpPr>
            <a:spLocks noChangeArrowheads="1"/>
          </p:cNvSpPr>
          <p:nvPr/>
        </p:nvSpPr>
        <p:spPr bwMode="auto">
          <a:xfrm>
            <a:off x="4799520" y="6433156"/>
            <a:ext cx="82944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55 y más</a:t>
            </a:r>
          </a:p>
        </p:txBody>
      </p:sp>
      <p:sp>
        <p:nvSpPr>
          <p:cNvPr id="79879" name="Rectángulo 21"/>
          <p:cNvSpPr>
            <a:spLocks noChangeArrowheads="1"/>
          </p:cNvSpPr>
          <p:nvPr/>
        </p:nvSpPr>
        <p:spPr bwMode="auto">
          <a:xfrm>
            <a:off x="2604960" y="6437476"/>
            <a:ext cx="108864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18-24</a:t>
            </a:r>
          </a:p>
        </p:txBody>
      </p:sp>
      <p:sp>
        <p:nvSpPr>
          <p:cNvPr id="79880" name="Rectángulo 22"/>
          <p:cNvSpPr>
            <a:spLocks noChangeArrowheads="1"/>
          </p:cNvSpPr>
          <p:nvPr/>
        </p:nvSpPr>
        <p:spPr bwMode="auto">
          <a:xfrm>
            <a:off x="3107520" y="6433156"/>
            <a:ext cx="107280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25-34</a:t>
            </a:r>
          </a:p>
        </p:txBody>
      </p:sp>
      <p:sp>
        <p:nvSpPr>
          <p:cNvPr id="79881" name="Rectángulo 28"/>
          <p:cNvSpPr>
            <a:spLocks noChangeArrowheads="1"/>
          </p:cNvSpPr>
          <p:nvPr/>
        </p:nvSpPr>
        <p:spPr bwMode="auto">
          <a:xfrm>
            <a:off x="115200" y="6433156"/>
            <a:ext cx="109008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Total</a:t>
            </a:r>
          </a:p>
        </p:txBody>
      </p:sp>
      <p:sp>
        <p:nvSpPr>
          <p:cNvPr id="79882" name="Rectángulo 25"/>
          <p:cNvSpPr>
            <a:spLocks noChangeArrowheads="1"/>
          </p:cNvSpPr>
          <p:nvPr/>
        </p:nvSpPr>
        <p:spPr bwMode="auto">
          <a:xfrm>
            <a:off x="3621600" y="6433156"/>
            <a:ext cx="105984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35-44</a:t>
            </a:r>
          </a:p>
        </p:txBody>
      </p:sp>
      <p:sp>
        <p:nvSpPr>
          <p:cNvPr id="79883" name="Rectángulo 50"/>
          <p:cNvSpPr>
            <a:spLocks noChangeArrowheads="1"/>
          </p:cNvSpPr>
          <p:nvPr/>
        </p:nvSpPr>
        <p:spPr bwMode="auto">
          <a:xfrm>
            <a:off x="6092641" y="6433156"/>
            <a:ext cx="108576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Medio</a:t>
            </a:r>
          </a:p>
        </p:txBody>
      </p:sp>
      <p:sp>
        <p:nvSpPr>
          <p:cNvPr id="79884" name="Rectángulo 24"/>
          <p:cNvSpPr>
            <a:spLocks noChangeArrowheads="1"/>
          </p:cNvSpPr>
          <p:nvPr/>
        </p:nvSpPr>
        <p:spPr bwMode="auto">
          <a:xfrm>
            <a:off x="5525280" y="6433156"/>
            <a:ext cx="123264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>
                <a:solidFill>
                  <a:srgbClr val="000000"/>
                </a:solidFill>
                <a:cs typeface="Arial" charset="0"/>
              </a:rPr>
              <a:t>Alto</a:t>
            </a:r>
            <a:endParaRPr lang="es-ES_tradnl" sz="1100" dirty="0"/>
          </a:p>
        </p:txBody>
      </p:sp>
      <p:sp>
        <p:nvSpPr>
          <p:cNvPr id="79885" name="Rectángulo 52"/>
          <p:cNvSpPr>
            <a:spLocks noChangeArrowheads="1"/>
          </p:cNvSpPr>
          <p:nvPr/>
        </p:nvSpPr>
        <p:spPr bwMode="auto">
          <a:xfrm>
            <a:off x="6589440" y="6433156"/>
            <a:ext cx="108576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Bajo</a:t>
            </a:r>
          </a:p>
        </p:txBody>
      </p:sp>
      <p:sp>
        <p:nvSpPr>
          <p:cNvPr id="79886" name="Rectángulo 28"/>
          <p:cNvSpPr>
            <a:spLocks noChangeArrowheads="1"/>
          </p:cNvSpPr>
          <p:nvPr/>
        </p:nvSpPr>
        <p:spPr bwMode="auto">
          <a:xfrm>
            <a:off x="1071360" y="6431716"/>
            <a:ext cx="109008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Hombres</a:t>
            </a:r>
          </a:p>
        </p:txBody>
      </p:sp>
      <p:sp>
        <p:nvSpPr>
          <p:cNvPr id="79887" name="Rectángulo 28"/>
          <p:cNvSpPr>
            <a:spLocks noChangeArrowheads="1"/>
          </p:cNvSpPr>
          <p:nvPr/>
        </p:nvSpPr>
        <p:spPr bwMode="auto">
          <a:xfrm>
            <a:off x="1641600" y="6428836"/>
            <a:ext cx="109008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Mujeres</a:t>
            </a:r>
          </a:p>
        </p:txBody>
      </p:sp>
      <p:sp>
        <p:nvSpPr>
          <p:cNvPr id="79888" name="Rectángulo 24"/>
          <p:cNvSpPr>
            <a:spLocks noChangeArrowheads="1"/>
          </p:cNvSpPr>
          <p:nvPr/>
        </p:nvSpPr>
        <p:spPr bwMode="auto">
          <a:xfrm>
            <a:off x="4027680" y="6430276"/>
            <a:ext cx="123264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>
                <a:solidFill>
                  <a:srgbClr val="000000"/>
                </a:solidFill>
                <a:cs typeface="Arial" charset="0"/>
              </a:rPr>
              <a:t>45-54</a:t>
            </a:r>
            <a:endParaRPr lang="es-ES_tradnl" sz="1100" dirty="0"/>
          </a:p>
        </p:txBody>
      </p:sp>
      <p:sp>
        <p:nvSpPr>
          <p:cNvPr id="79889" name="Rectángulo 50"/>
          <p:cNvSpPr>
            <a:spLocks noChangeArrowheads="1"/>
          </p:cNvSpPr>
          <p:nvPr/>
        </p:nvSpPr>
        <p:spPr bwMode="auto">
          <a:xfrm>
            <a:off x="7699681" y="6427396"/>
            <a:ext cx="108576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 err="1"/>
              <a:t>Cat</a:t>
            </a:r>
            <a:r>
              <a:rPr lang="es-ES_tradnl" sz="1100" dirty="0"/>
              <a:t>.</a:t>
            </a:r>
          </a:p>
        </p:txBody>
      </p:sp>
      <p:sp>
        <p:nvSpPr>
          <p:cNvPr id="79890" name="Rectángulo 52"/>
          <p:cNvSpPr>
            <a:spLocks noChangeArrowheads="1"/>
          </p:cNvSpPr>
          <p:nvPr/>
        </p:nvSpPr>
        <p:spPr bwMode="auto">
          <a:xfrm>
            <a:off x="8218081" y="6427396"/>
            <a:ext cx="1085760" cy="2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 err="1"/>
              <a:t>Evang</a:t>
            </a:r>
            <a:r>
              <a:rPr lang="es-ES_tradnl" sz="1100" dirty="0"/>
              <a:t>.</a:t>
            </a:r>
          </a:p>
        </p:txBody>
      </p:sp>
      <p:grpSp>
        <p:nvGrpSpPr>
          <p:cNvPr id="5" name="Agrupar 3"/>
          <p:cNvGrpSpPr>
            <a:grpSpLocks/>
          </p:cNvGrpSpPr>
          <p:nvPr/>
        </p:nvGrpSpPr>
        <p:grpSpPr bwMode="auto">
          <a:xfrm>
            <a:off x="492481" y="4676181"/>
            <a:ext cx="1223540" cy="211674"/>
            <a:chOff x="542925" y="4951672"/>
            <a:chExt cx="1348728" cy="232954"/>
          </a:xfrm>
        </p:grpSpPr>
        <p:sp>
          <p:nvSpPr>
            <p:cNvPr id="79925" name="Rectangle 15"/>
            <p:cNvSpPr>
              <a:spLocks noChangeArrowheads="1"/>
            </p:cNvSpPr>
            <p:nvPr/>
          </p:nvSpPr>
          <p:spPr bwMode="auto">
            <a:xfrm>
              <a:off x="805545" y="4964459"/>
              <a:ext cx="1086108" cy="22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No religioso</a:t>
              </a:r>
              <a:endParaRPr lang="es-ES_tradnl" sz="1300" b="1" dirty="0"/>
            </a:p>
          </p:txBody>
        </p:sp>
        <p:sp>
          <p:nvSpPr>
            <p:cNvPr id="79926" name="Rectangle 14"/>
            <p:cNvSpPr>
              <a:spLocks noChangeArrowheads="1"/>
            </p:cNvSpPr>
            <p:nvPr/>
          </p:nvSpPr>
          <p:spPr bwMode="auto">
            <a:xfrm>
              <a:off x="542925" y="4951672"/>
              <a:ext cx="204521" cy="203775"/>
            </a:xfrm>
            <a:prstGeom prst="rect">
              <a:avLst/>
            </a:prstGeom>
            <a:solidFill>
              <a:srgbClr val="2340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_tradnl" sz="1500" dirty="0"/>
            </a:p>
          </p:txBody>
        </p:sp>
      </p:grpSp>
      <p:grpSp>
        <p:nvGrpSpPr>
          <p:cNvPr id="6" name="Agrupar 5"/>
          <p:cNvGrpSpPr>
            <a:grpSpLocks/>
          </p:cNvGrpSpPr>
          <p:nvPr/>
        </p:nvGrpSpPr>
        <p:grpSpPr bwMode="auto">
          <a:xfrm>
            <a:off x="2100961" y="4684812"/>
            <a:ext cx="1009006" cy="211675"/>
            <a:chOff x="6788910" y="2129989"/>
            <a:chExt cx="1114159" cy="233124"/>
          </a:xfrm>
        </p:grpSpPr>
        <p:sp>
          <p:nvSpPr>
            <p:cNvPr id="79923" name="Rectangle 14"/>
            <p:cNvSpPr>
              <a:spLocks noChangeArrowheads="1"/>
            </p:cNvSpPr>
            <p:nvPr/>
          </p:nvSpPr>
          <p:spPr bwMode="auto">
            <a:xfrm>
              <a:off x="6788910" y="2129989"/>
              <a:ext cx="204242" cy="203908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_tradnl" sz="1500" dirty="0"/>
            </a:p>
          </p:txBody>
        </p:sp>
        <p:sp>
          <p:nvSpPr>
            <p:cNvPr id="79924" name="Rectangle 15"/>
            <p:cNvSpPr>
              <a:spLocks noChangeArrowheads="1"/>
            </p:cNvSpPr>
            <p:nvPr/>
          </p:nvSpPr>
          <p:spPr bwMode="auto">
            <a:xfrm>
              <a:off x="7039356" y="2142786"/>
              <a:ext cx="863713" cy="22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Religioso</a:t>
              </a:r>
              <a:endParaRPr lang="es-ES_tradnl" sz="1300" b="1" dirty="0"/>
            </a:p>
          </p:txBody>
        </p:sp>
      </p:grpSp>
      <p:sp>
        <p:nvSpPr>
          <p:cNvPr id="79893" name="Rectángulo 2"/>
          <p:cNvSpPr>
            <a:spLocks noChangeArrowheads="1"/>
          </p:cNvSpPr>
          <p:nvPr/>
        </p:nvSpPr>
        <p:spPr bwMode="auto">
          <a:xfrm>
            <a:off x="393121" y="5216228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55</a:t>
            </a:r>
            <a:endParaRPr lang="es-ES" sz="1300" dirty="0"/>
          </a:p>
        </p:txBody>
      </p:sp>
      <p:sp>
        <p:nvSpPr>
          <p:cNvPr id="79894" name="Rectángulo 46"/>
          <p:cNvSpPr>
            <a:spLocks noChangeArrowheads="1"/>
          </p:cNvSpPr>
          <p:nvPr/>
        </p:nvSpPr>
        <p:spPr bwMode="auto">
          <a:xfrm>
            <a:off x="563041" y="5607949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33</a:t>
            </a:r>
            <a:endParaRPr lang="es-ES" sz="1300" dirty="0"/>
          </a:p>
        </p:txBody>
      </p:sp>
      <p:sp>
        <p:nvSpPr>
          <p:cNvPr id="79895" name="Rectángulo 47"/>
          <p:cNvSpPr>
            <a:spLocks noChangeArrowheads="1"/>
          </p:cNvSpPr>
          <p:nvPr/>
        </p:nvSpPr>
        <p:spPr bwMode="auto">
          <a:xfrm>
            <a:off x="1429921" y="5201826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57</a:t>
            </a:r>
            <a:endParaRPr lang="es-ES" sz="1300" dirty="0"/>
          </a:p>
        </p:txBody>
      </p:sp>
      <p:sp>
        <p:nvSpPr>
          <p:cNvPr id="79896" name="Rectángulo 48"/>
          <p:cNvSpPr>
            <a:spLocks noChangeArrowheads="1"/>
          </p:cNvSpPr>
          <p:nvPr/>
        </p:nvSpPr>
        <p:spPr bwMode="auto">
          <a:xfrm>
            <a:off x="1576801" y="5662674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30</a:t>
            </a:r>
            <a:endParaRPr lang="es-ES" sz="1300" dirty="0"/>
          </a:p>
        </p:txBody>
      </p:sp>
      <p:sp>
        <p:nvSpPr>
          <p:cNvPr id="79897" name="Rectángulo 49"/>
          <p:cNvSpPr>
            <a:spLocks noChangeArrowheads="1"/>
          </p:cNvSpPr>
          <p:nvPr/>
        </p:nvSpPr>
        <p:spPr bwMode="auto">
          <a:xfrm>
            <a:off x="1922401" y="5278155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53</a:t>
            </a:r>
            <a:endParaRPr lang="es-ES" sz="1300" dirty="0"/>
          </a:p>
        </p:txBody>
      </p:sp>
      <p:sp>
        <p:nvSpPr>
          <p:cNvPr id="79898" name="Rectángulo 50"/>
          <p:cNvSpPr>
            <a:spLocks noChangeArrowheads="1"/>
          </p:cNvSpPr>
          <p:nvPr/>
        </p:nvSpPr>
        <p:spPr bwMode="auto">
          <a:xfrm>
            <a:off x="2927521" y="5017487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67</a:t>
            </a:r>
            <a:endParaRPr lang="es-ES" sz="1300" dirty="0"/>
          </a:p>
        </p:txBody>
      </p:sp>
      <p:sp>
        <p:nvSpPr>
          <p:cNvPr id="79899" name="Rectángulo 51"/>
          <p:cNvSpPr>
            <a:spLocks noChangeArrowheads="1"/>
          </p:cNvSpPr>
          <p:nvPr/>
        </p:nvSpPr>
        <p:spPr bwMode="auto">
          <a:xfrm>
            <a:off x="3081600" y="5877258"/>
            <a:ext cx="347046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18</a:t>
            </a:r>
            <a:endParaRPr lang="es-ES" sz="1300" dirty="0"/>
          </a:p>
        </p:txBody>
      </p:sp>
      <p:sp>
        <p:nvSpPr>
          <p:cNvPr id="79900" name="Rectángulo 52"/>
          <p:cNvSpPr>
            <a:spLocks noChangeArrowheads="1"/>
          </p:cNvSpPr>
          <p:nvPr/>
        </p:nvSpPr>
        <p:spPr bwMode="auto">
          <a:xfrm>
            <a:off x="2075041" y="5561865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36</a:t>
            </a:r>
            <a:endParaRPr lang="es-ES" sz="1300" dirty="0"/>
          </a:p>
        </p:txBody>
      </p:sp>
      <p:sp>
        <p:nvSpPr>
          <p:cNvPr id="79901" name="Rectángulo 53"/>
          <p:cNvSpPr>
            <a:spLocks noChangeArrowheads="1"/>
          </p:cNvSpPr>
          <p:nvPr/>
        </p:nvSpPr>
        <p:spPr bwMode="auto">
          <a:xfrm>
            <a:off x="3434401" y="5216228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56</a:t>
            </a:r>
            <a:endParaRPr lang="es-ES" sz="1300" dirty="0"/>
          </a:p>
        </p:txBody>
      </p:sp>
      <p:sp>
        <p:nvSpPr>
          <p:cNvPr id="79902" name="Rectángulo 54"/>
          <p:cNvSpPr>
            <a:spLocks noChangeArrowheads="1"/>
          </p:cNvSpPr>
          <p:nvPr/>
        </p:nvSpPr>
        <p:spPr bwMode="auto">
          <a:xfrm>
            <a:off x="3595681" y="5685717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29</a:t>
            </a:r>
            <a:endParaRPr lang="es-ES" sz="1300" dirty="0"/>
          </a:p>
        </p:txBody>
      </p:sp>
      <p:sp>
        <p:nvSpPr>
          <p:cNvPr id="79903" name="Rectángulo 55"/>
          <p:cNvSpPr>
            <a:spLocks noChangeArrowheads="1"/>
          </p:cNvSpPr>
          <p:nvPr/>
        </p:nvSpPr>
        <p:spPr bwMode="auto">
          <a:xfrm>
            <a:off x="4102561" y="5561865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36</a:t>
            </a:r>
            <a:endParaRPr lang="es-ES" sz="1300" dirty="0"/>
          </a:p>
        </p:txBody>
      </p:sp>
      <p:sp>
        <p:nvSpPr>
          <p:cNvPr id="79904" name="Rectángulo 56"/>
          <p:cNvSpPr>
            <a:spLocks noChangeArrowheads="1"/>
          </p:cNvSpPr>
          <p:nvPr/>
        </p:nvSpPr>
        <p:spPr bwMode="auto">
          <a:xfrm>
            <a:off x="4464000" y="5224868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56</a:t>
            </a:r>
            <a:endParaRPr lang="es-ES" sz="1300" dirty="0"/>
          </a:p>
        </p:txBody>
      </p:sp>
      <p:sp>
        <p:nvSpPr>
          <p:cNvPr id="79905" name="Rectángulo 57"/>
          <p:cNvSpPr>
            <a:spLocks noChangeArrowheads="1"/>
          </p:cNvSpPr>
          <p:nvPr/>
        </p:nvSpPr>
        <p:spPr bwMode="auto">
          <a:xfrm>
            <a:off x="4625280" y="5561865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36</a:t>
            </a:r>
            <a:endParaRPr lang="es-ES" sz="1300" dirty="0"/>
          </a:p>
        </p:txBody>
      </p:sp>
      <p:sp>
        <p:nvSpPr>
          <p:cNvPr id="79906" name="Rectángulo 58"/>
          <p:cNvSpPr>
            <a:spLocks noChangeArrowheads="1"/>
          </p:cNvSpPr>
          <p:nvPr/>
        </p:nvSpPr>
        <p:spPr bwMode="auto">
          <a:xfrm>
            <a:off x="4970880" y="5400568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45</a:t>
            </a:r>
            <a:endParaRPr lang="es-ES" sz="1300" dirty="0"/>
          </a:p>
        </p:txBody>
      </p:sp>
      <p:sp>
        <p:nvSpPr>
          <p:cNvPr id="79907" name="Rectángulo 59"/>
          <p:cNvSpPr>
            <a:spLocks noChangeArrowheads="1"/>
          </p:cNvSpPr>
          <p:nvPr/>
        </p:nvSpPr>
        <p:spPr bwMode="auto">
          <a:xfrm>
            <a:off x="5132160" y="5501377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41</a:t>
            </a:r>
            <a:endParaRPr lang="es-ES" sz="1300" dirty="0"/>
          </a:p>
        </p:txBody>
      </p:sp>
      <p:sp>
        <p:nvSpPr>
          <p:cNvPr id="79908" name="Rectángulo 60"/>
          <p:cNvSpPr>
            <a:spLocks noChangeArrowheads="1"/>
          </p:cNvSpPr>
          <p:nvPr/>
        </p:nvSpPr>
        <p:spPr bwMode="auto">
          <a:xfrm>
            <a:off x="5977441" y="5317038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50</a:t>
            </a:r>
            <a:endParaRPr lang="es-ES" sz="1300" dirty="0"/>
          </a:p>
        </p:txBody>
      </p:sp>
      <p:sp>
        <p:nvSpPr>
          <p:cNvPr id="79909" name="Rectángulo 61"/>
          <p:cNvSpPr>
            <a:spLocks noChangeArrowheads="1"/>
          </p:cNvSpPr>
          <p:nvPr/>
        </p:nvSpPr>
        <p:spPr bwMode="auto">
          <a:xfrm>
            <a:off x="3941281" y="5239271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55</a:t>
            </a:r>
            <a:endParaRPr lang="es-ES" sz="1300" dirty="0"/>
          </a:p>
        </p:txBody>
      </p:sp>
      <p:sp>
        <p:nvSpPr>
          <p:cNvPr id="79910" name="Rectángulo 62"/>
          <p:cNvSpPr>
            <a:spLocks noChangeArrowheads="1"/>
          </p:cNvSpPr>
          <p:nvPr/>
        </p:nvSpPr>
        <p:spPr bwMode="auto">
          <a:xfrm>
            <a:off x="7143841" y="5646834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31</a:t>
            </a:r>
            <a:endParaRPr lang="es-ES" sz="1300" dirty="0"/>
          </a:p>
        </p:txBody>
      </p:sp>
      <p:sp>
        <p:nvSpPr>
          <p:cNvPr id="79911" name="Rectángulo 63"/>
          <p:cNvSpPr>
            <a:spLocks noChangeArrowheads="1"/>
          </p:cNvSpPr>
          <p:nvPr/>
        </p:nvSpPr>
        <p:spPr bwMode="auto">
          <a:xfrm>
            <a:off x="6130081" y="5508579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40</a:t>
            </a:r>
            <a:endParaRPr lang="es-ES" sz="1300" dirty="0"/>
          </a:p>
        </p:txBody>
      </p:sp>
      <p:sp>
        <p:nvSpPr>
          <p:cNvPr id="79912" name="Rectángulo 64"/>
          <p:cNvSpPr>
            <a:spLocks noChangeArrowheads="1"/>
          </p:cNvSpPr>
          <p:nvPr/>
        </p:nvSpPr>
        <p:spPr bwMode="auto">
          <a:xfrm>
            <a:off x="6484321" y="5224868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56</a:t>
            </a:r>
            <a:endParaRPr lang="es-ES" sz="1300" dirty="0"/>
          </a:p>
        </p:txBody>
      </p:sp>
      <p:sp>
        <p:nvSpPr>
          <p:cNvPr id="79913" name="Rectángulo 65"/>
          <p:cNvSpPr>
            <a:spLocks noChangeArrowheads="1"/>
          </p:cNvSpPr>
          <p:nvPr/>
        </p:nvSpPr>
        <p:spPr bwMode="auto">
          <a:xfrm>
            <a:off x="6636961" y="5616589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33</a:t>
            </a:r>
            <a:endParaRPr lang="es-ES" sz="1300" dirty="0"/>
          </a:p>
        </p:txBody>
      </p:sp>
      <p:sp>
        <p:nvSpPr>
          <p:cNvPr id="79914" name="Rectángulo 66"/>
          <p:cNvSpPr>
            <a:spLocks noChangeArrowheads="1"/>
          </p:cNvSpPr>
          <p:nvPr/>
        </p:nvSpPr>
        <p:spPr bwMode="auto">
          <a:xfrm>
            <a:off x="6991201" y="5239271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55</a:t>
            </a:r>
            <a:endParaRPr lang="es-ES" sz="1300" dirty="0"/>
          </a:p>
        </p:txBody>
      </p:sp>
      <p:sp>
        <p:nvSpPr>
          <p:cNvPr id="79915" name="Rectángulo 67"/>
          <p:cNvSpPr>
            <a:spLocks noChangeArrowheads="1"/>
          </p:cNvSpPr>
          <p:nvPr/>
        </p:nvSpPr>
        <p:spPr bwMode="auto">
          <a:xfrm>
            <a:off x="7996321" y="5386165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46</a:t>
            </a:r>
            <a:endParaRPr lang="es-ES" sz="1300" dirty="0"/>
          </a:p>
        </p:txBody>
      </p:sp>
      <p:sp>
        <p:nvSpPr>
          <p:cNvPr id="79916" name="Rectángulo 68"/>
          <p:cNvSpPr>
            <a:spLocks noChangeArrowheads="1"/>
          </p:cNvSpPr>
          <p:nvPr/>
        </p:nvSpPr>
        <p:spPr bwMode="auto">
          <a:xfrm>
            <a:off x="8173440" y="5492737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41</a:t>
            </a:r>
            <a:endParaRPr lang="es-ES" sz="1300" dirty="0"/>
          </a:p>
        </p:txBody>
      </p:sp>
      <p:sp>
        <p:nvSpPr>
          <p:cNvPr id="79917" name="Rectángulo 69"/>
          <p:cNvSpPr>
            <a:spLocks noChangeArrowheads="1"/>
          </p:cNvSpPr>
          <p:nvPr/>
        </p:nvSpPr>
        <p:spPr bwMode="auto">
          <a:xfrm>
            <a:off x="8519040" y="5216228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57</a:t>
            </a:r>
            <a:endParaRPr lang="es-ES" sz="1300" dirty="0"/>
          </a:p>
        </p:txBody>
      </p:sp>
      <p:graphicFrame>
        <p:nvGraphicFramePr>
          <p:cNvPr id="2" name="Gráfico 7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4164802981"/>
              </p:ext>
            </p:extLst>
          </p:nvPr>
        </p:nvGraphicFramePr>
        <p:xfrm>
          <a:off x="2620800" y="1797309"/>
          <a:ext cx="4262400" cy="284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9919" name="Rectángulo 70"/>
          <p:cNvSpPr>
            <a:spLocks noChangeArrowheads="1"/>
          </p:cNvSpPr>
          <p:nvPr/>
        </p:nvSpPr>
        <p:spPr bwMode="auto">
          <a:xfrm>
            <a:off x="8673121" y="5630992"/>
            <a:ext cx="336502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_tradnl" sz="1300" dirty="0"/>
              <a:t>32</a:t>
            </a:r>
            <a:endParaRPr lang="es-ES" sz="1300" dirty="0"/>
          </a:p>
        </p:txBody>
      </p:sp>
      <p:sp>
        <p:nvSpPr>
          <p:cNvPr id="79920" name="Rectángulo 41"/>
          <p:cNvSpPr>
            <a:spLocks noChangeArrowheads="1"/>
          </p:cNvSpPr>
          <p:nvPr/>
        </p:nvSpPr>
        <p:spPr bwMode="auto">
          <a:xfrm>
            <a:off x="5872320" y="2835659"/>
            <a:ext cx="1195200" cy="4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No religioso</a:t>
            </a:r>
          </a:p>
          <a:p>
            <a:pPr algn="ctr"/>
            <a:r>
              <a:rPr lang="es-ES_tradnl" sz="1500" b="1" dirty="0"/>
              <a:t>55%</a:t>
            </a:r>
          </a:p>
        </p:txBody>
      </p:sp>
      <p:sp>
        <p:nvSpPr>
          <p:cNvPr id="79921" name="Rectángulo 41"/>
          <p:cNvSpPr>
            <a:spLocks noChangeArrowheads="1"/>
          </p:cNvSpPr>
          <p:nvPr/>
        </p:nvSpPr>
        <p:spPr bwMode="auto">
          <a:xfrm>
            <a:off x="2538721" y="2284080"/>
            <a:ext cx="1408320" cy="4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/>
              <a:t>Religioso</a:t>
            </a:r>
          </a:p>
          <a:p>
            <a:pPr algn="ctr"/>
            <a:r>
              <a:rPr lang="es-ES_tradnl" sz="1500" b="1" dirty="0"/>
              <a:t>33%</a:t>
            </a:r>
          </a:p>
        </p:txBody>
      </p:sp>
      <p:sp>
        <p:nvSpPr>
          <p:cNvPr id="79922" name="Rectángulo 41"/>
          <p:cNvSpPr>
            <a:spLocks noChangeArrowheads="1"/>
          </p:cNvSpPr>
          <p:nvPr/>
        </p:nvSpPr>
        <p:spPr bwMode="auto">
          <a:xfrm>
            <a:off x="2616481" y="3888409"/>
            <a:ext cx="1648800" cy="4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ES_tradnl" sz="1100" dirty="0" err="1"/>
              <a:t>Ns</a:t>
            </a:r>
            <a:r>
              <a:rPr lang="es-ES_tradnl" sz="1100" dirty="0"/>
              <a:t>/</a:t>
            </a:r>
            <a:r>
              <a:rPr lang="es-ES_tradnl" sz="1100" dirty="0" err="1"/>
              <a:t>Nr</a:t>
            </a:r>
            <a:endParaRPr lang="es-ES_tradnl" sz="1100" dirty="0"/>
          </a:p>
          <a:p>
            <a:pPr algn="ctr"/>
            <a:r>
              <a:rPr lang="es-ES_tradnl" sz="1500" b="1" dirty="0"/>
              <a:t>12%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14240" y="1684977"/>
          <a:ext cx="8003520" cy="450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ángulo 22"/>
          <p:cNvSpPr/>
          <p:nvPr/>
        </p:nvSpPr>
        <p:spPr bwMode="auto">
          <a:xfrm flipV="1">
            <a:off x="322560" y="5760"/>
            <a:ext cx="8821440" cy="1520800"/>
          </a:xfrm>
          <a:prstGeom prst="rect">
            <a:avLst/>
          </a:prstGeom>
          <a:solidFill>
            <a:srgbClr val="234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grpSp>
        <p:nvGrpSpPr>
          <p:cNvPr id="3" name="Agrupar 2"/>
          <p:cNvGrpSpPr>
            <a:grpSpLocks/>
          </p:cNvGrpSpPr>
          <p:nvPr/>
        </p:nvGrpSpPr>
        <p:grpSpPr bwMode="auto">
          <a:xfrm>
            <a:off x="757441" y="1805952"/>
            <a:ext cx="1086497" cy="211655"/>
            <a:chOff x="3107076" y="2129989"/>
            <a:chExt cx="1197180" cy="233467"/>
          </a:xfrm>
        </p:grpSpPr>
        <p:sp>
          <p:nvSpPr>
            <p:cNvPr id="81974" name="Rectangle 15"/>
            <p:cNvSpPr>
              <a:spLocks noChangeArrowheads="1"/>
            </p:cNvSpPr>
            <p:nvPr/>
          </p:nvSpPr>
          <p:spPr bwMode="auto">
            <a:xfrm>
              <a:off x="3369633" y="2142784"/>
              <a:ext cx="934623" cy="220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Municipal</a:t>
              </a:r>
              <a:endParaRPr lang="es-ES_tradnl" sz="1300" b="1" dirty="0"/>
            </a:p>
          </p:txBody>
        </p:sp>
        <p:sp>
          <p:nvSpPr>
            <p:cNvPr id="81975" name="Rectangle 14"/>
            <p:cNvSpPr>
              <a:spLocks noChangeArrowheads="1"/>
            </p:cNvSpPr>
            <p:nvPr/>
          </p:nvSpPr>
          <p:spPr bwMode="auto">
            <a:xfrm>
              <a:off x="3107076" y="2129989"/>
              <a:ext cx="204472" cy="203912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_tradnl" sz="1500" dirty="0"/>
            </a:p>
          </p:txBody>
        </p:sp>
      </p:grpSp>
      <p:grpSp>
        <p:nvGrpSpPr>
          <p:cNvPr id="4" name="Agrupar 3"/>
          <p:cNvGrpSpPr>
            <a:grpSpLocks/>
          </p:cNvGrpSpPr>
          <p:nvPr/>
        </p:nvGrpSpPr>
        <p:grpSpPr bwMode="auto">
          <a:xfrm>
            <a:off x="2139841" y="1805949"/>
            <a:ext cx="1516310" cy="211727"/>
            <a:chOff x="5362478" y="2129989"/>
            <a:chExt cx="1672426" cy="232293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5362478" y="2129989"/>
              <a:ext cx="204886" cy="2022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s-ES_tradnl" sz="1500" dirty="0"/>
            </a:p>
          </p:txBody>
        </p:sp>
        <p:sp>
          <p:nvSpPr>
            <p:cNvPr id="81973" name="Rectangle 15"/>
            <p:cNvSpPr>
              <a:spLocks noChangeArrowheads="1"/>
            </p:cNvSpPr>
            <p:nvPr/>
          </p:nvSpPr>
          <p:spPr bwMode="auto">
            <a:xfrm>
              <a:off x="5614438" y="2142795"/>
              <a:ext cx="1420466" cy="21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Ambos por igual</a:t>
              </a:r>
              <a:endParaRPr lang="es-ES_tradnl" sz="1300" b="1" dirty="0"/>
            </a:p>
          </p:txBody>
        </p:sp>
      </p:grpSp>
      <p:grpSp>
        <p:nvGrpSpPr>
          <p:cNvPr id="5" name="Agrupar 5"/>
          <p:cNvGrpSpPr>
            <a:grpSpLocks/>
          </p:cNvGrpSpPr>
          <p:nvPr/>
        </p:nvGrpSpPr>
        <p:grpSpPr bwMode="auto">
          <a:xfrm>
            <a:off x="4036321" y="1814588"/>
            <a:ext cx="2136830" cy="211657"/>
            <a:chOff x="6788910" y="2129989"/>
            <a:chExt cx="2357057" cy="233479"/>
          </a:xfrm>
        </p:grpSpPr>
        <p:sp>
          <p:nvSpPr>
            <p:cNvPr id="81970" name="Rectangle 14"/>
            <p:cNvSpPr>
              <a:spLocks noChangeArrowheads="1"/>
            </p:cNvSpPr>
            <p:nvPr/>
          </p:nvSpPr>
          <p:spPr bwMode="auto">
            <a:xfrm>
              <a:off x="6788910" y="2129989"/>
              <a:ext cx="204242" cy="203908"/>
            </a:xfrm>
            <a:prstGeom prst="rect">
              <a:avLst/>
            </a:prstGeom>
            <a:solidFill>
              <a:srgbClr val="2A40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_tradnl" sz="1500" dirty="0"/>
            </a:p>
          </p:txBody>
        </p:sp>
        <p:sp>
          <p:nvSpPr>
            <p:cNvPr id="81971" name="Rectangle 15"/>
            <p:cNvSpPr>
              <a:spLocks noChangeArrowheads="1"/>
            </p:cNvSpPr>
            <p:nvPr/>
          </p:nvSpPr>
          <p:spPr bwMode="auto">
            <a:xfrm>
              <a:off x="7039356" y="2142787"/>
              <a:ext cx="2106611" cy="220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Particular subvencionado</a:t>
              </a:r>
              <a:endParaRPr lang="es-ES_tradnl" sz="1300" b="1" dirty="0"/>
            </a:p>
          </p:txBody>
        </p:sp>
      </p:grpSp>
      <p:grpSp>
        <p:nvGrpSpPr>
          <p:cNvPr id="6" name="Agrupar 2"/>
          <p:cNvGrpSpPr>
            <a:grpSpLocks/>
          </p:cNvGrpSpPr>
          <p:nvPr/>
        </p:nvGrpSpPr>
        <p:grpSpPr bwMode="auto">
          <a:xfrm>
            <a:off x="7935842" y="1805953"/>
            <a:ext cx="691647" cy="211666"/>
            <a:chOff x="8570898" y="2014539"/>
            <a:chExt cx="762537" cy="232935"/>
          </a:xfrm>
        </p:grpSpPr>
        <p:sp>
          <p:nvSpPr>
            <p:cNvPr id="81968" name="Rectangle 14"/>
            <p:cNvSpPr>
              <a:spLocks noChangeArrowheads="1"/>
            </p:cNvSpPr>
            <p:nvPr/>
          </p:nvSpPr>
          <p:spPr bwMode="auto">
            <a:xfrm>
              <a:off x="8570898" y="2014539"/>
              <a:ext cx="204755" cy="2035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_tradnl" sz="1300" dirty="0"/>
            </a:p>
          </p:txBody>
        </p:sp>
        <p:sp>
          <p:nvSpPr>
            <p:cNvPr id="81969" name="Rectangle 15"/>
            <p:cNvSpPr>
              <a:spLocks noChangeArrowheads="1"/>
            </p:cNvSpPr>
            <p:nvPr/>
          </p:nvSpPr>
          <p:spPr bwMode="auto">
            <a:xfrm>
              <a:off x="8821973" y="2027316"/>
              <a:ext cx="511462" cy="22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NS/NR</a:t>
              </a:r>
              <a:endParaRPr lang="es-ES_tradnl" sz="1300" b="1" dirty="0"/>
            </a:p>
          </p:txBody>
        </p:sp>
      </p:grpSp>
      <p:grpSp>
        <p:nvGrpSpPr>
          <p:cNvPr id="7" name="Agrupar 19"/>
          <p:cNvGrpSpPr>
            <a:grpSpLocks/>
          </p:cNvGrpSpPr>
          <p:nvPr/>
        </p:nvGrpSpPr>
        <p:grpSpPr bwMode="auto">
          <a:xfrm>
            <a:off x="7293601" y="0"/>
            <a:ext cx="2005920" cy="1526001"/>
            <a:chOff x="8040688" y="0"/>
            <a:chExt cx="2211387" cy="1682133"/>
          </a:xfrm>
        </p:grpSpPr>
        <p:sp>
          <p:nvSpPr>
            <p:cNvPr id="81963" name="Rectángulo 11"/>
            <p:cNvSpPr>
              <a:spLocks noChangeArrowheads="1"/>
            </p:cNvSpPr>
            <p:nvPr/>
          </p:nvSpPr>
          <p:spPr bwMode="auto">
            <a:xfrm>
              <a:off x="8040688" y="1452563"/>
              <a:ext cx="2211387" cy="22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s-ES" sz="700" dirty="0">
                  <a:solidFill>
                    <a:schemeClr val="bg1"/>
                  </a:solidFill>
                  <a:cs typeface="Arial" charset="0"/>
                </a:rPr>
                <a:t>Encuesta Nacional Bicentenario  </a:t>
              </a:r>
              <a:r>
                <a:rPr lang="es-ES" sz="800" b="1" dirty="0">
                  <a:solidFill>
                    <a:schemeClr val="bg1"/>
                  </a:solidFill>
                  <a:cs typeface="Arial" charset="0"/>
                </a:rPr>
                <a:t>2014</a:t>
              </a:r>
            </a:p>
          </p:txBody>
        </p:sp>
        <p:sp>
          <p:nvSpPr>
            <p:cNvPr id="81964" name="Rectángulo 21"/>
            <p:cNvSpPr>
              <a:spLocks noChangeArrowheads="1"/>
            </p:cNvSpPr>
            <p:nvPr/>
          </p:nvSpPr>
          <p:spPr bwMode="auto">
            <a:xfrm>
              <a:off x="8274050" y="0"/>
              <a:ext cx="1806574" cy="1454150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 dirty="0"/>
            </a:p>
          </p:txBody>
        </p:sp>
        <p:grpSp>
          <p:nvGrpSpPr>
            <p:cNvPr id="8" name="Agrupar 25"/>
            <p:cNvGrpSpPr>
              <a:grpSpLocks/>
            </p:cNvGrpSpPr>
            <p:nvPr/>
          </p:nvGrpSpPr>
          <p:grpSpPr bwMode="auto">
            <a:xfrm>
              <a:off x="8511925" y="90240"/>
              <a:ext cx="1368925" cy="1273671"/>
              <a:chOff x="8641486" y="105109"/>
              <a:chExt cx="1289914" cy="1200158"/>
            </a:xfrm>
          </p:grpSpPr>
          <p:pic>
            <p:nvPicPr>
              <p:cNvPr id="81966" name="Imagen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930235"/>
                <a:ext cx="978202" cy="375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67" name="Imagen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105109"/>
                <a:ext cx="1289914" cy="74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1928" name="Rectángulo 11"/>
          <p:cNvSpPr>
            <a:spLocks noChangeArrowheads="1"/>
          </p:cNvSpPr>
          <p:nvPr/>
        </p:nvSpPr>
        <p:spPr bwMode="auto">
          <a:xfrm>
            <a:off x="430560" y="80649"/>
            <a:ext cx="6589440" cy="119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s-CL" sz="2000" dirty="0">
                <a:solidFill>
                  <a:schemeClr val="bg1"/>
                </a:solidFill>
                <a:cs typeface="Arial" charset="0"/>
              </a:rPr>
              <a:t>Con respecto a las car</a:t>
            </a:r>
            <a:r>
              <a:rPr lang="es-ES" sz="2000" dirty="0">
                <a:solidFill>
                  <a:schemeClr val="bg1"/>
                </a:solidFill>
                <a:cs typeface="Arial" charset="0"/>
              </a:rPr>
              <a:t>á</a:t>
            </a:r>
            <a:r>
              <a:rPr lang="es-CL" sz="2000" dirty="0">
                <a:solidFill>
                  <a:schemeClr val="bg1"/>
                </a:solidFill>
                <a:cs typeface="Arial" charset="0"/>
              </a:rPr>
              <a:t>cterísticas que pueden servir para poder identificar un buen colegio, ¿en cuál de los siguientes tipos de colegios cree que se dan mejor los siguientes elementos?</a:t>
            </a:r>
          </a:p>
        </p:txBody>
      </p:sp>
      <p:sp>
        <p:nvSpPr>
          <p:cNvPr id="81929" name="Rectángulo 9"/>
          <p:cNvSpPr>
            <a:spLocks noChangeArrowheads="1"/>
          </p:cNvSpPr>
          <p:nvPr/>
        </p:nvSpPr>
        <p:spPr bwMode="auto">
          <a:xfrm>
            <a:off x="443520" y="1251492"/>
            <a:ext cx="1360144" cy="2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100" b="1" dirty="0">
                <a:solidFill>
                  <a:schemeClr val="bg1"/>
                </a:solidFill>
              </a:rPr>
              <a:t>BASE:</a:t>
            </a:r>
            <a:r>
              <a:rPr lang="es-ES_tradnl" sz="1100" dirty="0">
                <a:solidFill>
                  <a:schemeClr val="bg1"/>
                </a:solidFill>
              </a:rPr>
              <a:t> Total muestra.</a:t>
            </a:r>
          </a:p>
        </p:txBody>
      </p:sp>
      <p:grpSp>
        <p:nvGrpSpPr>
          <p:cNvPr id="9" name="Agrupar 5"/>
          <p:cNvGrpSpPr>
            <a:grpSpLocks/>
          </p:cNvGrpSpPr>
          <p:nvPr/>
        </p:nvGrpSpPr>
        <p:grpSpPr bwMode="auto">
          <a:xfrm>
            <a:off x="6647037" y="1807386"/>
            <a:ext cx="974368" cy="211576"/>
            <a:chOff x="6788910" y="2129989"/>
            <a:chExt cx="1073416" cy="235023"/>
          </a:xfrm>
        </p:grpSpPr>
        <p:sp>
          <p:nvSpPr>
            <p:cNvPr id="81961" name="Rectangle 14"/>
            <p:cNvSpPr>
              <a:spLocks noChangeArrowheads="1"/>
            </p:cNvSpPr>
            <p:nvPr/>
          </p:nvSpPr>
          <p:spPr bwMode="auto">
            <a:xfrm>
              <a:off x="6788910" y="2129989"/>
              <a:ext cx="204242" cy="203908"/>
            </a:xfrm>
            <a:prstGeom prst="rect">
              <a:avLst/>
            </a:prstGeom>
            <a:solidFill>
              <a:srgbClr val="F219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_tradnl" sz="1500" dirty="0"/>
            </a:p>
          </p:txBody>
        </p:sp>
        <p:sp>
          <p:nvSpPr>
            <p:cNvPr id="81962" name="Rectangle 15"/>
            <p:cNvSpPr>
              <a:spLocks noChangeArrowheads="1"/>
            </p:cNvSpPr>
            <p:nvPr/>
          </p:nvSpPr>
          <p:spPr bwMode="auto">
            <a:xfrm>
              <a:off x="7039357" y="2142787"/>
              <a:ext cx="822969" cy="2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Ninguno</a:t>
              </a:r>
              <a:endParaRPr lang="es-ES_tradnl" sz="1300" b="1" dirty="0"/>
            </a:p>
          </p:txBody>
        </p:sp>
      </p:grpSp>
      <p:sp>
        <p:nvSpPr>
          <p:cNvPr id="81931" name="Rectangle 4"/>
          <p:cNvSpPr>
            <a:spLocks noChangeArrowheads="1"/>
          </p:cNvSpPr>
          <p:nvPr/>
        </p:nvSpPr>
        <p:spPr bwMode="auto">
          <a:xfrm>
            <a:off x="489600" y="2550508"/>
            <a:ext cx="2115360" cy="41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Diversidad económica y social de otros niños</a:t>
            </a:r>
          </a:p>
        </p:txBody>
      </p:sp>
      <p:sp>
        <p:nvSpPr>
          <p:cNvPr id="81932" name="Rectangle 4"/>
          <p:cNvSpPr>
            <a:spLocks noChangeArrowheads="1"/>
          </p:cNvSpPr>
          <p:nvPr/>
        </p:nvSpPr>
        <p:spPr bwMode="auto">
          <a:xfrm>
            <a:off x="-156961" y="4126034"/>
            <a:ext cx="2756161" cy="2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Alto rendimiento escolar</a:t>
            </a:r>
          </a:p>
        </p:txBody>
      </p:sp>
      <p:sp>
        <p:nvSpPr>
          <p:cNvPr id="81933" name="Rectangle 4"/>
          <p:cNvSpPr>
            <a:spLocks noChangeArrowheads="1"/>
          </p:cNvSpPr>
          <p:nvPr/>
        </p:nvSpPr>
        <p:spPr bwMode="auto">
          <a:xfrm>
            <a:off x="136800" y="3398757"/>
            <a:ext cx="2459520" cy="25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Formación en valores y hábitos</a:t>
            </a:r>
          </a:p>
        </p:txBody>
      </p:sp>
      <p:sp>
        <p:nvSpPr>
          <p:cNvPr id="81934" name="Rectangle 4"/>
          <p:cNvSpPr>
            <a:spLocks noChangeArrowheads="1"/>
          </p:cNvSpPr>
          <p:nvPr/>
        </p:nvSpPr>
        <p:spPr bwMode="auto">
          <a:xfrm>
            <a:off x="-151201" y="4850430"/>
            <a:ext cx="2756161" cy="25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Disciplina</a:t>
            </a:r>
          </a:p>
        </p:txBody>
      </p:sp>
      <p:sp>
        <p:nvSpPr>
          <p:cNvPr id="81935" name="Rectangle 4"/>
          <p:cNvSpPr>
            <a:spLocks noChangeArrowheads="1"/>
          </p:cNvSpPr>
          <p:nvPr/>
        </p:nvSpPr>
        <p:spPr bwMode="auto">
          <a:xfrm>
            <a:off x="-151201" y="5603629"/>
            <a:ext cx="2756161" cy="2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Infraestructura y equipamiento</a:t>
            </a:r>
          </a:p>
        </p:txBody>
      </p:sp>
      <p:sp>
        <p:nvSpPr>
          <p:cNvPr id="81936" name="Rectángulo 2"/>
          <p:cNvSpPr>
            <a:spLocks noChangeArrowheads="1"/>
          </p:cNvSpPr>
          <p:nvPr/>
        </p:nvSpPr>
        <p:spPr bwMode="auto">
          <a:xfrm>
            <a:off x="4008960" y="2609554"/>
            <a:ext cx="140544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cs typeface="Arial" charset="0"/>
              </a:rPr>
              <a:t>23</a:t>
            </a:r>
            <a:endParaRPr lang="es-ES" sz="1300" dirty="0"/>
          </a:p>
        </p:txBody>
      </p:sp>
      <p:sp>
        <p:nvSpPr>
          <p:cNvPr id="81937" name="Rectángulo 31"/>
          <p:cNvSpPr>
            <a:spLocks noChangeArrowheads="1"/>
          </p:cNvSpPr>
          <p:nvPr/>
        </p:nvSpPr>
        <p:spPr bwMode="auto">
          <a:xfrm>
            <a:off x="4150080" y="4117393"/>
            <a:ext cx="425952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71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1938" name="Rectángulo 32"/>
          <p:cNvSpPr>
            <a:spLocks noChangeArrowheads="1"/>
          </p:cNvSpPr>
          <p:nvPr/>
        </p:nvSpPr>
        <p:spPr bwMode="auto">
          <a:xfrm>
            <a:off x="5232960" y="3364194"/>
            <a:ext cx="298512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50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1939" name="Rectángulo 33"/>
          <p:cNvSpPr>
            <a:spLocks noChangeArrowheads="1"/>
          </p:cNvSpPr>
          <p:nvPr/>
        </p:nvSpPr>
        <p:spPr bwMode="auto">
          <a:xfrm>
            <a:off x="4857120" y="4861951"/>
            <a:ext cx="355248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59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1940" name="Rectángulo 34"/>
          <p:cNvSpPr>
            <a:spLocks noChangeArrowheads="1"/>
          </p:cNvSpPr>
          <p:nvPr/>
        </p:nvSpPr>
        <p:spPr bwMode="auto">
          <a:xfrm>
            <a:off x="2687040" y="5599308"/>
            <a:ext cx="227520" cy="4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cs typeface="Arial" charset="0"/>
              </a:rPr>
              <a:t>4</a:t>
            </a:r>
            <a:endParaRPr lang="es-ES" sz="1300" dirty="0"/>
          </a:p>
        </p:txBody>
      </p:sp>
      <p:sp>
        <p:nvSpPr>
          <p:cNvPr id="81941" name="Rectángulo 34"/>
          <p:cNvSpPr>
            <a:spLocks noChangeArrowheads="1"/>
          </p:cNvSpPr>
          <p:nvPr/>
        </p:nvSpPr>
        <p:spPr bwMode="auto">
          <a:xfrm>
            <a:off x="2692800" y="4873472"/>
            <a:ext cx="227520" cy="4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cs typeface="Arial" charset="0"/>
              </a:rPr>
              <a:t>4</a:t>
            </a:r>
            <a:endParaRPr lang="es-ES" sz="1300" dirty="0"/>
          </a:p>
        </p:txBody>
      </p:sp>
      <p:sp>
        <p:nvSpPr>
          <p:cNvPr id="81942" name="Rectángulo 34"/>
          <p:cNvSpPr>
            <a:spLocks noChangeArrowheads="1"/>
          </p:cNvSpPr>
          <p:nvPr/>
        </p:nvSpPr>
        <p:spPr bwMode="auto">
          <a:xfrm>
            <a:off x="2698560" y="4113072"/>
            <a:ext cx="227520" cy="4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cs typeface="Arial" charset="0"/>
              </a:rPr>
              <a:t>4</a:t>
            </a:r>
            <a:endParaRPr lang="es-ES" sz="1300" dirty="0"/>
          </a:p>
        </p:txBody>
      </p:sp>
      <p:sp>
        <p:nvSpPr>
          <p:cNvPr id="81943" name="Rectángulo 34"/>
          <p:cNvSpPr>
            <a:spLocks noChangeArrowheads="1"/>
          </p:cNvSpPr>
          <p:nvPr/>
        </p:nvSpPr>
        <p:spPr bwMode="auto">
          <a:xfrm>
            <a:off x="2688480" y="3375715"/>
            <a:ext cx="36864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cs typeface="Arial" charset="0"/>
              </a:rPr>
              <a:t>6</a:t>
            </a:r>
            <a:endParaRPr lang="es-ES" sz="1300" dirty="0"/>
          </a:p>
        </p:txBody>
      </p:sp>
      <p:sp>
        <p:nvSpPr>
          <p:cNvPr id="81944" name="Rectángulo 34"/>
          <p:cNvSpPr>
            <a:spLocks noChangeArrowheads="1"/>
          </p:cNvSpPr>
          <p:nvPr/>
        </p:nvSpPr>
        <p:spPr bwMode="auto">
          <a:xfrm>
            <a:off x="2688480" y="2622516"/>
            <a:ext cx="131328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cs typeface="Arial" charset="0"/>
              </a:rPr>
              <a:t>22</a:t>
            </a:r>
            <a:endParaRPr lang="es-ES" sz="1300" dirty="0"/>
          </a:p>
        </p:txBody>
      </p:sp>
      <p:sp>
        <p:nvSpPr>
          <p:cNvPr id="81945" name="Rectángulo 2"/>
          <p:cNvSpPr>
            <a:spLocks noChangeArrowheads="1"/>
          </p:cNvSpPr>
          <p:nvPr/>
        </p:nvSpPr>
        <p:spPr bwMode="auto">
          <a:xfrm>
            <a:off x="5414401" y="2609554"/>
            <a:ext cx="284976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47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1946" name="Rectángulo 2"/>
          <p:cNvSpPr>
            <a:spLocks noChangeArrowheads="1"/>
          </p:cNvSpPr>
          <p:nvPr/>
        </p:nvSpPr>
        <p:spPr bwMode="auto">
          <a:xfrm>
            <a:off x="8156161" y="2602354"/>
            <a:ext cx="43056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4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1947" name="Rectángulo 2"/>
          <p:cNvSpPr>
            <a:spLocks noChangeArrowheads="1"/>
          </p:cNvSpPr>
          <p:nvPr/>
        </p:nvSpPr>
        <p:spPr bwMode="auto">
          <a:xfrm>
            <a:off x="8370720" y="2609555"/>
            <a:ext cx="43056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4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1948" name="Rectángulo 2"/>
          <p:cNvSpPr>
            <a:spLocks noChangeArrowheads="1"/>
          </p:cNvSpPr>
          <p:nvPr/>
        </p:nvSpPr>
        <p:spPr bwMode="auto">
          <a:xfrm>
            <a:off x="3064321" y="3377155"/>
            <a:ext cx="215856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cs typeface="Arial" charset="0"/>
              </a:rPr>
              <a:t>36</a:t>
            </a:r>
            <a:endParaRPr lang="es-ES" sz="1300" dirty="0"/>
          </a:p>
        </p:txBody>
      </p:sp>
      <p:sp>
        <p:nvSpPr>
          <p:cNvPr id="81949" name="Rectángulo 2"/>
          <p:cNvSpPr>
            <a:spLocks noChangeArrowheads="1"/>
          </p:cNvSpPr>
          <p:nvPr/>
        </p:nvSpPr>
        <p:spPr bwMode="auto">
          <a:xfrm>
            <a:off x="8186400" y="3369954"/>
            <a:ext cx="43056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6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1950" name="Rectángulo 2"/>
          <p:cNvSpPr>
            <a:spLocks noChangeArrowheads="1"/>
          </p:cNvSpPr>
          <p:nvPr/>
        </p:nvSpPr>
        <p:spPr bwMode="auto">
          <a:xfrm>
            <a:off x="8425441" y="3369954"/>
            <a:ext cx="42912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2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1951" name="Rectángulo 2"/>
          <p:cNvSpPr>
            <a:spLocks noChangeArrowheads="1"/>
          </p:cNvSpPr>
          <p:nvPr/>
        </p:nvSpPr>
        <p:spPr bwMode="auto">
          <a:xfrm>
            <a:off x="8264161" y="4114513"/>
            <a:ext cx="42912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2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1952" name="Rectángulo 2"/>
          <p:cNvSpPr>
            <a:spLocks noChangeArrowheads="1"/>
          </p:cNvSpPr>
          <p:nvPr/>
        </p:nvSpPr>
        <p:spPr bwMode="auto">
          <a:xfrm>
            <a:off x="8425441" y="4114513"/>
            <a:ext cx="42912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3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1953" name="Rectángulo 2"/>
          <p:cNvSpPr>
            <a:spLocks noChangeArrowheads="1"/>
          </p:cNvSpPr>
          <p:nvPr/>
        </p:nvSpPr>
        <p:spPr bwMode="auto">
          <a:xfrm>
            <a:off x="2949121" y="4114513"/>
            <a:ext cx="119088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cs typeface="Arial" charset="0"/>
              </a:rPr>
              <a:t>20</a:t>
            </a:r>
            <a:endParaRPr lang="es-ES" sz="1300" dirty="0"/>
          </a:p>
        </p:txBody>
      </p:sp>
      <p:sp>
        <p:nvSpPr>
          <p:cNvPr id="81954" name="Rectángulo 2"/>
          <p:cNvSpPr>
            <a:spLocks noChangeArrowheads="1"/>
          </p:cNvSpPr>
          <p:nvPr/>
        </p:nvSpPr>
        <p:spPr bwMode="auto">
          <a:xfrm>
            <a:off x="2933280" y="4860511"/>
            <a:ext cx="192816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cs typeface="Arial" charset="0"/>
              </a:rPr>
              <a:t>32</a:t>
            </a:r>
            <a:endParaRPr lang="es-ES" sz="1300" dirty="0"/>
          </a:p>
        </p:txBody>
      </p:sp>
      <p:sp>
        <p:nvSpPr>
          <p:cNvPr id="81955" name="Rectángulo 2"/>
          <p:cNvSpPr>
            <a:spLocks noChangeArrowheads="1"/>
          </p:cNvSpPr>
          <p:nvPr/>
        </p:nvSpPr>
        <p:spPr bwMode="auto">
          <a:xfrm>
            <a:off x="8278560" y="4860511"/>
            <a:ext cx="43056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3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1956" name="Rectángulo 2"/>
          <p:cNvSpPr>
            <a:spLocks noChangeArrowheads="1"/>
          </p:cNvSpPr>
          <p:nvPr/>
        </p:nvSpPr>
        <p:spPr bwMode="auto">
          <a:xfrm>
            <a:off x="8439840" y="4860511"/>
            <a:ext cx="43056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2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1957" name="Rectángulo 33"/>
          <p:cNvSpPr>
            <a:spLocks noChangeArrowheads="1"/>
          </p:cNvSpPr>
          <p:nvPr/>
        </p:nvSpPr>
        <p:spPr bwMode="auto">
          <a:xfrm>
            <a:off x="3970080" y="5583467"/>
            <a:ext cx="450864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75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1958" name="Rectángulo 2"/>
          <p:cNvSpPr>
            <a:spLocks noChangeArrowheads="1"/>
          </p:cNvSpPr>
          <p:nvPr/>
        </p:nvSpPr>
        <p:spPr bwMode="auto">
          <a:xfrm>
            <a:off x="2933281" y="5589228"/>
            <a:ext cx="104544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cs typeface="Arial" charset="0"/>
              </a:rPr>
              <a:t>17</a:t>
            </a:r>
            <a:endParaRPr lang="es-ES" sz="1300" dirty="0"/>
          </a:p>
        </p:txBody>
      </p:sp>
      <p:sp>
        <p:nvSpPr>
          <p:cNvPr id="81959" name="Rectángulo 2"/>
          <p:cNvSpPr>
            <a:spLocks noChangeArrowheads="1"/>
          </p:cNvSpPr>
          <p:nvPr/>
        </p:nvSpPr>
        <p:spPr bwMode="auto">
          <a:xfrm>
            <a:off x="8294401" y="5582027"/>
            <a:ext cx="43056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1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1960" name="Rectángulo 2"/>
          <p:cNvSpPr>
            <a:spLocks noChangeArrowheads="1"/>
          </p:cNvSpPr>
          <p:nvPr/>
        </p:nvSpPr>
        <p:spPr bwMode="auto">
          <a:xfrm>
            <a:off x="8416800" y="5582027"/>
            <a:ext cx="43056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3</a:t>
            </a:r>
            <a:endParaRPr lang="es-E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 bwMode="auto">
          <a:xfrm flipV="1">
            <a:off x="322560" y="0"/>
            <a:ext cx="8821440" cy="1520800"/>
          </a:xfrm>
          <a:prstGeom prst="rect">
            <a:avLst/>
          </a:prstGeom>
          <a:solidFill>
            <a:srgbClr val="234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83970" name="Rectángulo 11"/>
          <p:cNvSpPr>
            <a:spLocks noChangeArrowheads="1"/>
          </p:cNvSpPr>
          <p:nvPr/>
        </p:nvSpPr>
        <p:spPr bwMode="auto">
          <a:xfrm>
            <a:off x="430560" y="864091"/>
            <a:ext cx="5598720" cy="37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sz="2000" dirty="0">
                <a:solidFill>
                  <a:schemeClr val="bg1"/>
                </a:solidFill>
                <a:cs typeface="Arial" charset="0"/>
              </a:rPr>
              <a:t>Educación</a:t>
            </a:r>
            <a:endParaRPr lang="es-ES" sz="2000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" name="Agrupar 14"/>
          <p:cNvGrpSpPr>
            <a:grpSpLocks/>
          </p:cNvGrpSpPr>
          <p:nvPr/>
        </p:nvGrpSpPr>
        <p:grpSpPr bwMode="auto">
          <a:xfrm>
            <a:off x="7293601" y="0"/>
            <a:ext cx="2005920" cy="1526001"/>
            <a:chOff x="8040688" y="0"/>
            <a:chExt cx="2211387" cy="1682133"/>
          </a:xfrm>
        </p:grpSpPr>
        <p:sp>
          <p:nvSpPr>
            <p:cNvPr id="83973" name="Rectángulo 11"/>
            <p:cNvSpPr>
              <a:spLocks noChangeArrowheads="1"/>
            </p:cNvSpPr>
            <p:nvPr/>
          </p:nvSpPr>
          <p:spPr bwMode="auto">
            <a:xfrm>
              <a:off x="8040688" y="1452563"/>
              <a:ext cx="2211387" cy="22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s-ES" sz="700" dirty="0">
                  <a:solidFill>
                    <a:schemeClr val="bg1"/>
                  </a:solidFill>
                  <a:cs typeface="Arial" charset="0"/>
                </a:rPr>
                <a:t>Encuesta Nacional Bicentenario  </a:t>
              </a:r>
              <a:r>
                <a:rPr lang="es-ES" sz="800" b="1" dirty="0">
                  <a:solidFill>
                    <a:schemeClr val="bg1"/>
                  </a:solidFill>
                  <a:cs typeface="Arial" charset="0"/>
                </a:rPr>
                <a:t>2014</a:t>
              </a:r>
            </a:p>
          </p:txBody>
        </p:sp>
        <p:sp>
          <p:nvSpPr>
            <p:cNvPr id="83974" name="Rectángulo 16"/>
            <p:cNvSpPr>
              <a:spLocks noChangeArrowheads="1"/>
            </p:cNvSpPr>
            <p:nvPr/>
          </p:nvSpPr>
          <p:spPr bwMode="auto">
            <a:xfrm>
              <a:off x="8274050" y="0"/>
              <a:ext cx="1806574" cy="1454150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 dirty="0"/>
            </a:p>
          </p:txBody>
        </p:sp>
        <p:grpSp>
          <p:nvGrpSpPr>
            <p:cNvPr id="3" name="Agrupar 19"/>
            <p:cNvGrpSpPr>
              <a:grpSpLocks/>
            </p:cNvGrpSpPr>
            <p:nvPr/>
          </p:nvGrpSpPr>
          <p:grpSpPr bwMode="auto">
            <a:xfrm>
              <a:off x="8511925" y="90240"/>
              <a:ext cx="1368925" cy="1273671"/>
              <a:chOff x="8641486" y="105109"/>
              <a:chExt cx="1289914" cy="1200158"/>
            </a:xfrm>
          </p:grpSpPr>
          <p:pic>
            <p:nvPicPr>
              <p:cNvPr id="83976" name="Imagen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930235"/>
                <a:ext cx="978202" cy="375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77" name="Imagen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105109"/>
                <a:ext cx="1289914" cy="74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3972" name="3 Rectángulo"/>
          <p:cNvSpPr>
            <a:spLocks noChangeArrowheads="1"/>
          </p:cNvSpPr>
          <p:nvPr/>
        </p:nvSpPr>
        <p:spPr bwMode="auto">
          <a:xfrm>
            <a:off x="419040" y="1755545"/>
            <a:ext cx="8150400" cy="332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lnSpc>
                <a:spcPct val="110000"/>
              </a:lnSpc>
            </a:pPr>
            <a:r>
              <a:rPr lang="es-MX" sz="1600" dirty="0"/>
              <a:t>Los motivos instrumentales son los más poderosos a la hora de evaluar la importancia de un título universitario.</a:t>
            </a:r>
          </a:p>
          <a:p>
            <a:pPr>
              <a:lnSpc>
                <a:spcPct val="110000"/>
              </a:lnSpc>
            </a:pPr>
            <a:endParaRPr lang="es-CL" sz="1600" dirty="0"/>
          </a:p>
          <a:p>
            <a:pPr>
              <a:lnSpc>
                <a:spcPct val="110000"/>
              </a:lnSpc>
            </a:pPr>
            <a:r>
              <a:rPr lang="es-MX" sz="1600" dirty="0"/>
              <a:t>La calidad de la educación es mejor en los extremos, en la educación parvularia y universitaria, pero decae considerablemente cuando se trata de educación primaria y, sobre todo, secundaria. Sólo en la educación secundaria la gente no observa avances en la calidad; en las demás, la percepción es más bien optimista.</a:t>
            </a:r>
          </a:p>
          <a:p>
            <a:pPr>
              <a:lnSpc>
                <a:spcPct val="110000"/>
              </a:lnSpc>
            </a:pPr>
            <a:endParaRPr lang="es-CL" sz="1600" dirty="0"/>
          </a:p>
          <a:p>
            <a:pPr>
              <a:lnSpc>
                <a:spcPct val="110000"/>
              </a:lnSpc>
            </a:pPr>
            <a:r>
              <a:rPr lang="es-MX" sz="1600" dirty="0"/>
              <a:t>La educación universitaria tiende a ser bien evaluada en acceso y calidad.</a:t>
            </a:r>
          </a:p>
          <a:p>
            <a:pPr>
              <a:lnSpc>
                <a:spcPct val="110000"/>
              </a:lnSpc>
            </a:pPr>
            <a:endParaRPr lang="es-CL" sz="1600" dirty="0"/>
          </a:p>
          <a:p>
            <a:pPr>
              <a:lnSpc>
                <a:spcPct val="110000"/>
              </a:lnSpc>
            </a:pPr>
            <a:r>
              <a:rPr lang="es-MX" sz="1600" dirty="0"/>
              <a:t>La gente otorga una amplia ventaja  a la educación particular subvencionada respecto de la educación municipal.</a:t>
            </a:r>
            <a:endParaRPr lang="es-CL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/>
          <p:cNvSpPr/>
          <p:nvPr/>
        </p:nvSpPr>
        <p:spPr>
          <a:xfrm flipV="1">
            <a:off x="345600" y="0"/>
            <a:ext cx="5656320" cy="3467884"/>
          </a:xfrm>
          <a:prstGeom prst="rect">
            <a:avLst/>
          </a:prstGeom>
          <a:solidFill>
            <a:srgbClr val="EDC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21" name="Rectángulo 20"/>
          <p:cNvSpPr/>
          <p:nvPr/>
        </p:nvSpPr>
        <p:spPr>
          <a:xfrm flipV="1">
            <a:off x="6099840" y="3537012"/>
            <a:ext cx="1779840" cy="1777147"/>
          </a:xfrm>
          <a:prstGeom prst="rect">
            <a:avLst/>
          </a:prstGeom>
          <a:solidFill>
            <a:srgbClr val="234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88000" y="6057276"/>
            <a:ext cx="6439680" cy="6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s-ES_tradnl" sz="1100" dirty="0"/>
              <a:t>El cuestionario de esta encuesta fue elaborado por académicos del Centro de Políticas Públicas y del Instituto de Sociología de la Pontificia Universidad Católica de Chile, en conjunto con </a:t>
            </a:r>
            <a:r>
              <a:rPr lang="es-ES_tradnl" sz="1100" dirty="0" err="1"/>
              <a:t>GfKAdimark</a:t>
            </a:r>
            <a:r>
              <a:rPr lang="es-ES_tradnl" sz="1100" dirty="0"/>
              <a:t>.</a:t>
            </a:r>
          </a:p>
          <a:p>
            <a:pPr>
              <a:lnSpc>
                <a:spcPct val="50000"/>
              </a:lnSpc>
            </a:pPr>
            <a:endParaRPr lang="es-ES_tradnl" sz="1100" dirty="0"/>
          </a:p>
          <a:p>
            <a:r>
              <a:rPr lang="es-ES_tradnl" sz="1100" dirty="0"/>
              <a:t>Un completo informe de la metodología se adjunta como anexo.</a:t>
            </a:r>
          </a:p>
        </p:txBody>
      </p:sp>
      <p:sp>
        <p:nvSpPr>
          <p:cNvPr id="18436" name="Rectángulo 11"/>
          <p:cNvSpPr>
            <a:spLocks noChangeArrowheads="1"/>
          </p:cNvSpPr>
          <p:nvPr/>
        </p:nvSpPr>
        <p:spPr bwMode="auto">
          <a:xfrm>
            <a:off x="910080" y="4998766"/>
            <a:ext cx="4973760" cy="34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b="1">
                <a:cs typeface="Arial" charset="0"/>
              </a:rPr>
              <a:t>METODOLOGÍA</a:t>
            </a:r>
          </a:p>
        </p:txBody>
      </p:sp>
      <p:pic>
        <p:nvPicPr>
          <p:cNvPr id="18437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27360" y="2766531"/>
            <a:ext cx="1278720" cy="48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9440" y="3986339"/>
            <a:ext cx="1546560" cy="89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 bwMode="auto">
          <a:xfrm flipV="1">
            <a:off x="322560" y="0"/>
            <a:ext cx="8821440" cy="1520800"/>
          </a:xfrm>
          <a:prstGeom prst="rect">
            <a:avLst/>
          </a:prstGeom>
          <a:solidFill>
            <a:srgbClr val="234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20482" name="Rectángulo 11"/>
          <p:cNvSpPr>
            <a:spLocks noChangeArrowheads="1"/>
          </p:cNvSpPr>
          <p:nvPr/>
        </p:nvSpPr>
        <p:spPr bwMode="auto">
          <a:xfrm>
            <a:off x="430560" y="864091"/>
            <a:ext cx="5598720" cy="37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sz="2000" dirty="0">
                <a:solidFill>
                  <a:schemeClr val="bg1"/>
                </a:solidFill>
                <a:cs typeface="Arial" charset="0"/>
              </a:rPr>
              <a:t>Resumen</a:t>
            </a:r>
            <a:endParaRPr lang="es-ES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483" name="Rectángulo 16"/>
          <p:cNvSpPr>
            <a:spLocks noChangeArrowheads="1"/>
          </p:cNvSpPr>
          <p:nvPr/>
        </p:nvSpPr>
        <p:spPr bwMode="auto">
          <a:xfrm>
            <a:off x="430560" y="1787228"/>
            <a:ext cx="8246880" cy="423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" sz="1600" b="1" dirty="0">
                <a:cs typeface="Arial" charset="0"/>
              </a:rPr>
              <a:t>Objetivos y entidades participantes. </a:t>
            </a:r>
            <a:r>
              <a:rPr lang="es-ES" sz="1600" dirty="0">
                <a:cs typeface="Arial" charset="0"/>
              </a:rPr>
              <a:t>El 11 de mayo de 2006, la Pontificia Universidad Católica de Chile y </a:t>
            </a:r>
            <a:r>
              <a:rPr lang="es-ES" sz="1600" dirty="0" err="1">
                <a:cs typeface="Arial" charset="0"/>
              </a:rPr>
              <a:t>GfKAdimark</a:t>
            </a:r>
            <a:r>
              <a:rPr lang="es-ES" sz="1600" dirty="0">
                <a:cs typeface="Arial" charset="0"/>
              </a:rPr>
              <a:t>celebraron un convenio de colaboración con el objetivo de aunar esfuerzos para producir estudios e investigación selectiva. Desde entonces, la Encuesta Nacional Bicentenario se ha realizado anualmente y sin interrupciones. El presente informe recoge los principales resultados del 2014.</a:t>
            </a:r>
            <a:endParaRPr lang="es-ES" sz="1600" b="1" dirty="0">
              <a:cs typeface="Arial" charset="0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" sz="1600" b="1" dirty="0">
                <a:cs typeface="Arial" charset="0"/>
              </a:rPr>
              <a:t>Metodología. </a:t>
            </a:r>
            <a:r>
              <a:rPr lang="es-ES" sz="1600" dirty="0">
                <a:cs typeface="Arial" charset="0"/>
              </a:rPr>
              <a:t>La Encuesta Nacional Bicentenario es un estudio de tipo cuantitativo probabilísticorealizado mediante entrevistas personales (cara a cara) en distintos hogares de nuestro país. El universo del estudio está constituido por hombres y mujeres de 18 años y más, de todos los niveles socioeconómicos. El trabajo de campo se realizó entre el 27 de junio al 31 de julio de 2014, y el resultado fue una muestra nacional de 2.012 personas. El margen de error es de +/- 2,2% con variable máxima y un nivel de confianza de 95%. </a:t>
            </a:r>
            <a:endParaRPr lang="es-ES" sz="1600" b="1" dirty="0">
              <a:cs typeface="Arial" charset="0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" sz="1600" b="1" dirty="0">
                <a:cs typeface="Arial" charset="0"/>
              </a:rPr>
              <a:t>Ponderador. </a:t>
            </a:r>
            <a:r>
              <a:rPr lang="es-ES" sz="1600" dirty="0">
                <a:cs typeface="Arial" charset="0"/>
              </a:rPr>
              <a:t>Para garantizar una representación exacta de la población se aplicó un ponderador probabilístico y se ponderó por edad, sexo y comunas en base a información del censo de 2002. (Para más detalle ver anexo)</a:t>
            </a:r>
          </a:p>
        </p:txBody>
      </p:sp>
      <p:grpSp>
        <p:nvGrpSpPr>
          <p:cNvPr id="2" name="Agrupar 14"/>
          <p:cNvGrpSpPr>
            <a:grpSpLocks/>
          </p:cNvGrpSpPr>
          <p:nvPr/>
        </p:nvGrpSpPr>
        <p:grpSpPr bwMode="auto">
          <a:xfrm>
            <a:off x="7293601" y="0"/>
            <a:ext cx="2005920" cy="1526001"/>
            <a:chOff x="8040688" y="0"/>
            <a:chExt cx="2211387" cy="1682133"/>
          </a:xfrm>
        </p:grpSpPr>
        <p:sp>
          <p:nvSpPr>
            <p:cNvPr id="20485" name="Rectángulo 11"/>
            <p:cNvSpPr>
              <a:spLocks noChangeArrowheads="1"/>
            </p:cNvSpPr>
            <p:nvPr/>
          </p:nvSpPr>
          <p:spPr bwMode="auto">
            <a:xfrm>
              <a:off x="8040688" y="1452563"/>
              <a:ext cx="2211387" cy="22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s-ES" sz="700" dirty="0">
                  <a:solidFill>
                    <a:schemeClr val="bg1"/>
                  </a:solidFill>
                  <a:cs typeface="Arial" charset="0"/>
                </a:rPr>
                <a:t>Encuesta Nacional Bicentenario  </a:t>
              </a:r>
              <a:r>
                <a:rPr lang="es-ES" sz="800" b="1" dirty="0">
                  <a:solidFill>
                    <a:schemeClr val="bg1"/>
                  </a:solidFill>
                  <a:cs typeface="Arial" charset="0"/>
                </a:rPr>
                <a:t>2014</a:t>
              </a:r>
            </a:p>
          </p:txBody>
        </p:sp>
        <p:sp>
          <p:nvSpPr>
            <p:cNvPr id="20486" name="Rectángulo 16"/>
            <p:cNvSpPr>
              <a:spLocks noChangeArrowheads="1"/>
            </p:cNvSpPr>
            <p:nvPr/>
          </p:nvSpPr>
          <p:spPr bwMode="auto">
            <a:xfrm>
              <a:off x="8274050" y="0"/>
              <a:ext cx="1806574" cy="1454150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 dirty="0"/>
            </a:p>
          </p:txBody>
        </p:sp>
        <p:grpSp>
          <p:nvGrpSpPr>
            <p:cNvPr id="3" name="Agrupar 19"/>
            <p:cNvGrpSpPr>
              <a:grpSpLocks/>
            </p:cNvGrpSpPr>
            <p:nvPr/>
          </p:nvGrpSpPr>
          <p:grpSpPr bwMode="auto">
            <a:xfrm>
              <a:off x="8511925" y="90240"/>
              <a:ext cx="1368925" cy="1273671"/>
              <a:chOff x="8641486" y="105109"/>
              <a:chExt cx="1289914" cy="1200158"/>
            </a:xfrm>
          </p:grpSpPr>
          <p:pic>
            <p:nvPicPr>
              <p:cNvPr id="20488" name="Imagen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930235"/>
                <a:ext cx="978202" cy="375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89" name="Imagen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105109"/>
                <a:ext cx="1289914" cy="74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 bwMode="auto">
          <a:xfrm flipV="1">
            <a:off x="322560" y="0"/>
            <a:ext cx="8821440" cy="1520800"/>
          </a:xfrm>
          <a:prstGeom prst="rect">
            <a:avLst/>
          </a:prstGeom>
          <a:solidFill>
            <a:srgbClr val="234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22530" name="Rectángulo 11"/>
          <p:cNvSpPr>
            <a:spLocks noChangeArrowheads="1"/>
          </p:cNvSpPr>
          <p:nvPr/>
        </p:nvSpPr>
        <p:spPr bwMode="auto">
          <a:xfrm>
            <a:off x="430560" y="864091"/>
            <a:ext cx="5598720" cy="37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sz="2000" dirty="0">
                <a:solidFill>
                  <a:schemeClr val="bg1"/>
                </a:solidFill>
                <a:cs typeface="Arial" charset="0"/>
              </a:rPr>
              <a:t>Ficha resumen</a:t>
            </a:r>
            <a:endParaRPr lang="es-ES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531" name="Rectángulo 16"/>
          <p:cNvSpPr>
            <a:spLocks noChangeArrowheads="1"/>
          </p:cNvSpPr>
          <p:nvPr/>
        </p:nvSpPr>
        <p:spPr bwMode="auto">
          <a:xfrm>
            <a:off x="430561" y="1787228"/>
            <a:ext cx="8976960" cy="481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" sz="1600" b="1" dirty="0">
                <a:cs typeface="Arial" charset="0"/>
              </a:rPr>
              <a:t>TIPO DE ESTUDIO: </a:t>
            </a:r>
            <a:r>
              <a:rPr lang="es-ES" sz="1600" dirty="0">
                <a:cs typeface="Arial" charset="0"/>
              </a:rPr>
              <a:t>Cuantitativo, mediante encuestas personales en hogares.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" sz="1600" b="1" dirty="0">
                <a:cs typeface="Arial" charset="0"/>
              </a:rPr>
              <a:t>UNIVERSO DEL ESTUDIO: </a:t>
            </a:r>
            <a:r>
              <a:rPr lang="es-ES" sz="1600" dirty="0">
                <a:cs typeface="Arial" charset="0"/>
              </a:rPr>
              <a:t>Toda la población de 18 años y más que habita en todas las  comunas (censo 2002) del país. Sólo se omiten algunas zonas de muy difícil acceso y que representan menos del 1% de la población total.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" sz="1600" b="1" dirty="0">
                <a:cs typeface="Arial" charset="0"/>
              </a:rPr>
              <a:t>DISEÑO MUESTRAL: </a:t>
            </a:r>
            <a:r>
              <a:rPr lang="es-ES" sz="1600" dirty="0">
                <a:cs typeface="Arial" charset="0"/>
              </a:rPr>
              <a:t>Probabilístico estratificado, en cuatro etapas de selección aleatoria.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" sz="1600" b="1" dirty="0">
                <a:cs typeface="Arial" charset="0"/>
              </a:rPr>
              <a:t>MARCO MUESTRAL: </a:t>
            </a:r>
            <a:r>
              <a:rPr lang="es-ES" sz="1600" dirty="0">
                <a:cs typeface="Arial" charset="0"/>
              </a:rPr>
              <a:t>Está constituido por los antecedentes del Censo Poblacional</a:t>
            </a:r>
            <a:br>
              <a:rPr lang="es-ES" sz="1600" dirty="0">
                <a:cs typeface="Arial" charset="0"/>
              </a:rPr>
            </a:br>
            <a:r>
              <a:rPr lang="es-ES" sz="1600" dirty="0">
                <a:cs typeface="Arial" charset="0"/>
              </a:rPr>
              <a:t>de 2002 (INE). 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" sz="1600" b="1" dirty="0">
                <a:cs typeface="Arial" charset="0"/>
              </a:rPr>
              <a:t>TAMAÑO DE LA MUESTRA: </a:t>
            </a:r>
            <a:r>
              <a:rPr lang="es-ES" sz="1600" dirty="0">
                <a:cs typeface="Arial" charset="0"/>
              </a:rPr>
              <a:t>2.012 personas efectivas. Margen de error a nivel</a:t>
            </a:r>
            <a:br>
              <a:rPr lang="es-ES" sz="1600" dirty="0">
                <a:cs typeface="Arial" charset="0"/>
              </a:rPr>
            </a:br>
            <a:r>
              <a:rPr lang="es-ES" sz="1600" dirty="0">
                <a:cs typeface="Arial" charset="0"/>
              </a:rPr>
              <a:t>total: +/- 2,2%.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" sz="1600" b="1" dirty="0">
                <a:cs typeface="Arial" charset="0"/>
              </a:rPr>
              <a:t>FECHA DE TERRENO: </a:t>
            </a:r>
            <a:r>
              <a:rPr lang="es-ES" sz="1600" dirty="0">
                <a:cs typeface="Arial" charset="0"/>
              </a:rPr>
              <a:t>Entre el 27 de junio y el 31 de julio de 2014.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" sz="1600" b="1" dirty="0">
                <a:cs typeface="Arial" charset="0"/>
              </a:rPr>
              <a:t>TASA DE RESPUESTA / RECHAZO / CONTACTO Y COOPERACIÓN:</a:t>
            </a:r>
            <a:br>
              <a:rPr lang="es-ES" sz="1600" b="1" dirty="0">
                <a:cs typeface="Arial" charset="0"/>
              </a:rPr>
            </a:br>
            <a:r>
              <a:rPr lang="es-ES" sz="1600" dirty="0">
                <a:cs typeface="Arial" charset="0"/>
              </a:rPr>
              <a:t>Respuesta: 52%. Rechazo: 26%. Contacto: 83% y Cooperación: 63%.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s-ES" sz="1600" b="1" dirty="0">
                <a:cs typeface="Arial" charset="0"/>
              </a:rPr>
              <a:t>PONDERACIÓN DE LA MUESTRA: </a:t>
            </a:r>
            <a:r>
              <a:rPr lang="es-ES" sz="1600" dirty="0">
                <a:cs typeface="Arial" charset="0"/>
              </a:rPr>
              <a:t>Ponderación probabilística por edad,</a:t>
            </a:r>
            <a:br>
              <a:rPr lang="es-ES" sz="1600" dirty="0">
                <a:cs typeface="Arial" charset="0"/>
              </a:rPr>
            </a:br>
            <a:r>
              <a:rPr lang="es-ES" sz="1600" dirty="0">
                <a:cs typeface="Arial" charset="0"/>
              </a:rPr>
              <a:t>sexo y comunas.</a:t>
            </a:r>
          </a:p>
        </p:txBody>
      </p:sp>
      <p:grpSp>
        <p:nvGrpSpPr>
          <p:cNvPr id="2" name="Agrupar 14"/>
          <p:cNvGrpSpPr>
            <a:grpSpLocks/>
          </p:cNvGrpSpPr>
          <p:nvPr/>
        </p:nvGrpSpPr>
        <p:grpSpPr bwMode="auto">
          <a:xfrm>
            <a:off x="7293601" y="0"/>
            <a:ext cx="2005920" cy="1526001"/>
            <a:chOff x="8040688" y="0"/>
            <a:chExt cx="2211387" cy="1682133"/>
          </a:xfrm>
        </p:grpSpPr>
        <p:sp>
          <p:nvSpPr>
            <p:cNvPr id="22533" name="Rectángulo 11"/>
            <p:cNvSpPr>
              <a:spLocks noChangeArrowheads="1"/>
            </p:cNvSpPr>
            <p:nvPr/>
          </p:nvSpPr>
          <p:spPr bwMode="auto">
            <a:xfrm>
              <a:off x="8040688" y="1452563"/>
              <a:ext cx="2211387" cy="22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s-ES" sz="700" dirty="0">
                  <a:solidFill>
                    <a:schemeClr val="bg1"/>
                  </a:solidFill>
                  <a:cs typeface="Arial" charset="0"/>
                </a:rPr>
                <a:t>Encuesta Nacional Bicentenario  </a:t>
              </a:r>
              <a:r>
                <a:rPr lang="es-ES" sz="800" b="1" dirty="0">
                  <a:solidFill>
                    <a:schemeClr val="bg1"/>
                  </a:solidFill>
                  <a:cs typeface="Arial" charset="0"/>
                </a:rPr>
                <a:t>2014</a:t>
              </a:r>
            </a:p>
          </p:txBody>
        </p:sp>
        <p:sp>
          <p:nvSpPr>
            <p:cNvPr id="22534" name="Rectángulo 16"/>
            <p:cNvSpPr>
              <a:spLocks noChangeArrowheads="1"/>
            </p:cNvSpPr>
            <p:nvPr/>
          </p:nvSpPr>
          <p:spPr bwMode="auto">
            <a:xfrm>
              <a:off x="8274050" y="0"/>
              <a:ext cx="1806574" cy="1454150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 dirty="0"/>
            </a:p>
          </p:txBody>
        </p:sp>
        <p:grpSp>
          <p:nvGrpSpPr>
            <p:cNvPr id="3" name="Agrupar 19"/>
            <p:cNvGrpSpPr>
              <a:grpSpLocks/>
            </p:cNvGrpSpPr>
            <p:nvPr/>
          </p:nvGrpSpPr>
          <p:grpSpPr bwMode="auto">
            <a:xfrm>
              <a:off x="8511925" y="90240"/>
              <a:ext cx="1368925" cy="1273671"/>
              <a:chOff x="8641486" y="105109"/>
              <a:chExt cx="1289914" cy="1200158"/>
            </a:xfrm>
          </p:grpSpPr>
          <p:pic>
            <p:nvPicPr>
              <p:cNvPr id="22536" name="Imagen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930235"/>
                <a:ext cx="978202" cy="375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Imagen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105109"/>
                <a:ext cx="1289914" cy="74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 bwMode="auto">
          <a:xfrm flipV="1">
            <a:off x="322560" y="0"/>
            <a:ext cx="8821440" cy="1520800"/>
          </a:xfrm>
          <a:prstGeom prst="rect">
            <a:avLst/>
          </a:prstGeom>
          <a:solidFill>
            <a:srgbClr val="234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24578" name="Rectángulo 11"/>
          <p:cNvSpPr>
            <a:spLocks noChangeArrowheads="1"/>
          </p:cNvSpPr>
          <p:nvPr/>
        </p:nvSpPr>
        <p:spPr bwMode="auto">
          <a:xfrm>
            <a:off x="430560" y="864091"/>
            <a:ext cx="5598720" cy="37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sz="2000" dirty="0">
                <a:solidFill>
                  <a:schemeClr val="bg1"/>
                </a:solidFill>
                <a:cs typeface="Arial" charset="0"/>
              </a:rPr>
              <a:t>Diseño muestral y procedimiento de contacto</a:t>
            </a:r>
            <a:endParaRPr lang="es-ES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579" name="Rectángulo 16"/>
          <p:cNvSpPr>
            <a:spLocks noChangeArrowheads="1"/>
          </p:cNvSpPr>
          <p:nvPr/>
        </p:nvSpPr>
        <p:spPr bwMode="auto">
          <a:xfrm>
            <a:off x="430560" y="1787228"/>
            <a:ext cx="8062560" cy="236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CL" sz="1600" b="1" dirty="0">
                <a:cs typeface="Arial" charset="0"/>
              </a:rPr>
              <a:t>ESTRATIFICACIÓN</a:t>
            </a:r>
            <a:r>
              <a:rPr lang="es-CL" sz="1600" dirty="0">
                <a:cs typeface="Arial" charset="0"/>
              </a:rPr>
              <a:t>:	</a:t>
            </a:r>
          </a:p>
          <a:p>
            <a:pPr algn="just" eaLnBrk="0" hangingPunct="0">
              <a:lnSpc>
                <a:spcPct val="120000"/>
              </a:lnSpc>
            </a:pPr>
            <a:r>
              <a:rPr lang="es-CL" sz="1600" dirty="0">
                <a:cs typeface="Arial" charset="0"/>
              </a:rPr>
              <a:t>La muestra se estratificó en 16 grupos (o estratos), según tamaño poblacional de las comunas y su ubicación geográfica.  </a:t>
            </a:r>
          </a:p>
          <a:p>
            <a:pPr algn="just" eaLnBrk="0" hangingPunct="0">
              <a:lnSpc>
                <a:spcPct val="120000"/>
              </a:lnSpc>
            </a:pPr>
            <a:r>
              <a:rPr lang="es-CL" sz="1600" dirty="0">
                <a:cs typeface="Arial" charset="0"/>
              </a:rPr>
              <a:t>Norte </a:t>
            </a:r>
            <a:r>
              <a:rPr lang="es-CL" sz="1500" dirty="0">
                <a:cs typeface="Arial" charset="0"/>
              </a:rPr>
              <a:t>(I-IV</a:t>
            </a:r>
            <a:r>
              <a:rPr lang="es-ES_tradnl" sz="1500" dirty="0">
                <a:cs typeface="Arial" charset="0"/>
              </a:rPr>
              <a:t> y XV</a:t>
            </a:r>
            <a:r>
              <a:rPr lang="es-CL" sz="1500" dirty="0">
                <a:cs typeface="Arial" charset="0"/>
              </a:rPr>
              <a:t> regiones)</a:t>
            </a:r>
            <a:r>
              <a:rPr lang="es-CL" sz="1600" dirty="0">
                <a:cs typeface="Arial" charset="0"/>
              </a:rPr>
              <a:t>, Centro </a:t>
            </a:r>
            <a:r>
              <a:rPr lang="es-CL" sz="1500" dirty="0">
                <a:cs typeface="Arial" charset="0"/>
              </a:rPr>
              <a:t>(V, VI, VII regiones)</a:t>
            </a:r>
            <a:r>
              <a:rPr lang="es-CL" sz="1600" dirty="0">
                <a:cs typeface="Arial" charset="0"/>
              </a:rPr>
              <a:t>, RM y Sur</a:t>
            </a:r>
            <a:r>
              <a:rPr lang="es-CL" sz="1500" dirty="0">
                <a:cs typeface="Arial" charset="0"/>
              </a:rPr>
              <a:t> (VIII a XI</a:t>
            </a:r>
            <a:r>
              <a:rPr lang="es-ES_tradnl" sz="1500" dirty="0">
                <a:cs typeface="Arial" charset="0"/>
              </a:rPr>
              <a:t> y XIV</a:t>
            </a:r>
            <a:r>
              <a:rPr lang="es-CL" sz="1500" dirty="0">
                <a:cs typeface="Arial" charset="0"/>
              </a:rPr>
              <a:t> regiones)</a:t>
            </a:r>
          </a:p>
          <a:p>
            <a:pPr algn="just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CL" sz="1300" dirty="0">
                <a:cs typeface="Arial" charset="0"/>
              </a:rPr>
              <a:t>A.- Comunas de más de 200.000 habitantes: 14 comunas, 26.8% de la población. </a:t>
            </a:r>
          </a:p>
          <a:p>
            <a:pPr algn="just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CL" sz="1300" dirty="0">
                <a:cs typeface="Arial" charset="0"/>
              </a:rPr>
              <a:t>	B.- Comunas de entre 100.000 y 200.000 habitantes: 24 comunas, 31.1% de la población. </a:t>
            </a:r>
          </a:p>
          <a:p>
            <a:pPr algn="just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CL" sz="1300" dirty="0">
                <a:cs typeface="Arial" charset="0"/>
              </a:rPr>
              <a:t>	C.- Comunas de entre 20.000 y 100.000 habitantes: 30 comunas, 29.9% de la población.</a:t>
            </a:r>
          </a:p>
          <a:p>
            <a:pPr algn="just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CL" sz="1300" dirty="0">
                <a:cs typeface="Arial" charset="0"/>
              </a:rPr>
              <a:t>	D.- Comunas de menos de 20.000 habitantes: 18 comunas, 12.2% de la población.</a:t>
            </a:r>
          </a:p>
        </p:txBody>
      </p:sp>
      <p:graphicFrame>
        <p:nvGraphicFramePr>
          <p:cNvPr id="24580" name="Object 5"/>
          <p:cNvGraphicFramePr>
            <a:graphicFrameLocks noChangeAspect="1"/>
          </p:cNvGraphicFramePr>
          <p:nvPr/>
        </p:nvGraphicFramePr>
        <p:xfrm>
          <a:off x="927360" y="4331975"/>
          <a:ext cx="6419520" cy="1676336"/>
        </p:xfrm>
        <a:graphic>
          <a:graphicData uri="http://schemas.openxmlformats.org/presentationml/2006/ole">
            <p:oleObj spid="_x0000_s43010" name="Worksheet" r:id="rId4" imgW="4114080" imgH="1069560" progId="Excel.Sheet.8">
              <p:embed/>
            </p:oleObj>
          </a:graphicData>
        </a:graphic>
      </p:graphicFrame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434880" y="6241615"/>
            <a:ext cx="8503200" cy="3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CL" sz="1600" dirty="0">
                <a:cs typeface="Arial" charset="0"/>
              </a:rPr>
              <a:t>La muestra es proporcional al número habitantes, por tipo de comunas y área del país.</a:t>
            </a:r>
          </a:p>
        </p:txBody>
      </p:sp>
      <p:grpSp>
        <p:nvGrpSpPr>
          <p:cNvPr id="2" name="Agrupar 14"/>
          <p:cNvGrpSpPr>
            <a:grpSpLocks/>
          </p:cNvGrpSpPr>
          <p:nvPr/>
        </p:nvGrpSpPr>
        <p:grpSpPr bwMode="auto">
          <a:xfrm>
            <a:off x="7293601" y="0"/>
            <a:ext cx="2005920" cy="1526001"/>
            <a:chOff x="8040688" y="0"/>
            <a:chExt cx="2211387" cy="1682133"/>
          </a:xfrm>
        </p:grpSpPr>
        <p:sp>
          <p:nvSpPr>
            <p:cNvPr id="24583" name="Rectángulo 11"/>
            <p:cNvSpPr>
              <a:spLocks noChangeArrowheads="1"/>
            </p:cNvSpPr>
            <p:nvPr/>
          </p:nvSpPr>
          <p:spPr bwMode="auto">
            <a:xfrm>
              <a:off x="8040688" y="1452563"/>
              <a:ext cx="2211387" cy="22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s-ES" sz="700" dirty="0">
                  <a:solidFill>
                    <a:schemeClr val="bg1"/>
                  </a:solidFill>
                  <a:cs typeface="Arial" charset="0"/>
                </a:rPr>
                <a:t>Encuesta Nacional Bicentenario  </a:t>
              </a:r>
              <a:r>
                <a:rPr lang="es-ES" sz="800" b="1" dirty="0">
                  <a:solidFill>
                    <a:schemeClr val="bg1"/>
                  </a:solidFill>
                  <a:cs typeface="Arial" charset="0"/>
                </a:rPr>
                <a:t>2014</a:t>
              </a:r>
            </a:p>
          </p:txBody>
        </p:sp>
        <p:sp>
          <p:nvSpPr>
            <p:cNvPr id="24584" name="Rectángulo 16"/>
            <p:cNvSpPr>
              <a:spLocks noChangeArrowheads="1"/>
            </p:cNvSpPr>
            <p:nvPr/>
          </p:nvSpPr>
          <p:spPr bwMode="auto">
            <a:xfrm>
              <a:off x="8274050" y="0"/>
              <a:ext cx="1806574" cy="1454150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 dirty="0"/>
            </a:p>
          </p:txBody>
        </p:sp>
        <p:grpSp>
          <p:nvGrpSpPr>
            <p:cNvPr id="3" name="Agrupar 19"/>
            <p:cNvGrpSpPr>
              <a:grpSpLocks/>
            </p:cNvGrpSpPr>
            <p:nvPr/>
          </p:nvGrpSpPr>
          <p:grpSpPr bwMode="auto">
            <a:xfrm>
              <a:off x="8511925" y="90240"/>
              <a:ext cx="1368925" cy="1273671"/>
              <a:chOff x="8641486" y="105109"/>
              <a:chExt cx="1289914" cy="1200158"/>
            </a:xfrm>
          </p:grpSpPr>
          <p:pic>
            <p:nvPicPr>
              <p:cNvPr id="24586" name="Imagen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930235"/>
                <a:ext cx="978202" cy="375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7" name="Imagen 2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105109"/>
                <a:ext cx="1289914" cy="74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/>
          <p:cNvSpPr/>
          <p:nvPr/>
        </p:nvSpPr>
        <p:spPr>
          <a:xfrm flipV="1">
            <a:off x="345600" y="0"/>
            <a:ext cx="5656320" cy="3467884"/>
          </a:xfrm>
          <a:prstGeom prst="rect">
            <a:avLst/>
          </a:prstGeom>
          <a:solidFill>
            <a:srgbClr val="EDC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21" name="Rectángulo 20"/>
          <p:cNvSpPr/>
          <p:nvPr/>
        </p:nvSpPr>
        <p:spPr>
          <a:xfrm flipV="1">
            <a:off x="6099840" y="3537012"/>
            <a:ext cx="1779840" cy="1777147"/>
          </a:xfrm>
          <a:prstGeom prst="rect">
            <a:avLst/>
          </a:prstGeom>
          <a:solidFill>
            <a:srgbClr val="234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pic>
        <p:nvPicPr>
          <p:cNvPr id="67587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27360" y="2766531"/>
            <a:ext cx="1278720" cy="48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9440" y="3986339"/>
            <a:ext cx="1546560" cy="89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ángulo 11"/>
          <p:cNvSpPr>
            <a:spLocks noChangeArrowheads="1"/>
          </p:cNvSpPr>
          <p:nvPr/>
        </p:nvSpPr>
        <p:spPr bwMode="auto">
          <a:xfrm>
            <a:off x="122401" y="4555199"/>
            <a:ext cx="5772960" cy="7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lvl="1" algn="r" hangingPunct="0">
              <a:lnSpc>
                <a:spcPct val="13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b="1" dirty="0">
                <a:cs typeface="Arial" charset="0"/>
              </a:rPr>
              <a:t>SOCIEDAD</a:t>
            </a:r>
            <a:r>
              <a:rPr lang="es-ES" sz="1600" b="1" dirty="0">
                <a:cs typeface="Arial" charset="0"/>
              </a:rPr>
              <a:t/>
            </a:r>
            <a:br>
              <a:rPr lang="es-ES" sz="1600" b="1" dirty="0">
                <a:cs typeface="Arial" charset="0"/>
              </a:rPr>
            </a:br>
            <a:r>
              <a:rPr lang="es-ES" sz="1600" b="1" dirty="0">
                <a:solidFill>
                  <a:srgbClr val="2A40A1"/>
                </a:solidFill>
                <a:cs typeface="Arial" charset="0"/>
              </a:rPr>
              <a:t>•</a:t>
            </a:r>
            <a:r>
              <a:rPr lang="es-ES" sz="1600" b="1" dirty="0">
                <a:cs typeface="Arial" charset="0"/>
              </a:rPr>
              <a:t>Educación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 bwMode="auto">
          <a:xfrm flipV="1">
            <a:off x="322560" y="0"/>
            <a:ext cx="8821440" cy="1520800"/>
          </a:xfrm>
          <a:prstGeom prst="rect">
            <a:avLst/>
          </a:prstGeom>
          <a:solidFill>
            <a:srgbClr val="234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29920" y="257787"/>
            <a:ext cx="6923520" cy="9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s-CL" sz="2000" dirty="0">
                <a:solidFill>
                  <a:schemeClr val="bg1"/>
                </a:solidFill>
                <a:cs typeface="Arial" charset="0"/>
              </a:rPr>
              <a:t>Para usted, ¿cuál es la motivación más importante para obtener un título universitario? ¿y cuál es la segunda motivación más importante?</a:t>
            </a:r>
          </a:p>
        </p:txBody>
      </p:sp>
      <p:sp>
        <p:nvSpPr>
          <p:cNvPr id="69635" name="Rectángulo 1"/>
          <p:cNvSpPr>
            <a:spLocks noChangeArrowheads="1"/>
          </p:cNvSpPr>
          <p:nvPr/>
        </p:nvSpPr>
        <p:spPr bwMode="auto">
          <a:xfrm>
            <a:off x="285120" y="6443237"/>
            <a:ext cx="6880320" cy="22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buClr>
                <a:schemeClr val="accent2"/>
              </a:buClr>
              <a:buFont typeface="Wingdings" charset="0"/>
              <a:buNone/>
            </a:pPr>
            <a:r>
              <a:rPr lang="es-ES" sz="900" dirty="0">
                <a:solidFill>
                  <a:srgbClr val="000000"/>
                </a:solidFill>
                <a:cs typeface="Arial" charset="0"/>
              </a:rPr>
              <a:t>* El porcentaje faltante corresponde a la suma de las respuestas “no sabe, no contesta”</a:t>
            </a:r>
          </a:p>
        </p:txBody>
      </p:sp>
      <p:graphicFrame>
        <p:nvGraphicFramePr>
          <p:cNvPr id="69636" name="Object 2"/>
          <p:cNvGraphicFramePr>
            <a:graphicFrameLocks noChangeAspect="1"/>
          </p:cNvGraphicFramePr>
          <p:nvPr/>
        </p:nvGraphicFramePr>
        <p:xfrm>
          <a:off x="-46080" y="1574086"/>
          <a:ext cx="7914240" cy="4723696"/>
        </p:xfrm>
        <a:graphic>
          <a:graphicData uri="http://schemas.openxmlformats.org/presentationml/2006/ole">
            <p:oleObj spid="_x0000_s17410" name="Worksheet" r:id="rId4" imgW="8722655" imgH="5205554" progId="Excel.Sheet.8">
              <p:embed/>
            </p:oleObj>
          </a:graphicData>
        </a:graphic>
      </p:graphicFrame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1661760" y="2562029"/>
            <a:ext cx="2756160" cy="2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Obtener mayores ingresos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1656000" y="3570135"/>
            <a:ext cx="2756160" cy="2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Tener un buen trabajo</a:t>
            </a:r>
          </a:p>
        </p:txBody>
      </p:sp>
      <p:sp>
        <p:nvSpPr>
          <p:cNvPr id="69639" name="Rectangle 4"/>
          <p:cNvSpPr>
            <a:spLocks noChangeArrowheads="1"/>
          </p:cNvSpPr>
          <p:nvPr/>
        </p:nvSpPr>
        <p:spPr bwMode="auto">
          <a:xfrm>
            <a:off x="1668960" y="4578241"/>
            <a:ext cx="2757600" cy="2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Realizarse personalmente</a:t>
            </a:r>
          </a:p>
        </p:txBody>
      </p:sp>
      <p:sp>
        <p:nvSpPr>
          <p:cNvPr id="69640" name="Rectangle 4"/>
          <p:cNvSpPr>
            <a:spLocks noChangeArrowheads="1"/>
          </p:cNvSpPr>
          <p:nvPr/>
        </p:nvSpPr>
        <p:spPr bwMode="auto">
          <a:xfrm>
            <a:off x="1661760" y="5618030"/>
            <a:ext cx="2756160" cy="2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Contribuir al desarrollo del país</a:t>
            </a:r>
          </a:p>
        </p:txBody>
      </p:sp>
      <p:grpSp>
        <p:nvGrpSpPr>
          <p:cNvPr id="2" name="Agrupar 14"/>
          <p:cNvGrpSpPr>
            <a:grpSpLocks/>
          </p:cNvGrpSpPr>
          <p:nvPr/>
        </p:nvGrpSpPr>
        <p:grpSpPr bwMode="auto">
          <a:xfrm>
            <a:off x="7293601" y="0"/>
            <a:ext cx="2005920" cy="1526001"/>
            <a:chOff x="8040688" y="0"/>
            <a:chExt cx="2211387" cy="1682133"/>
          </a:xfrm>
        </p:grpSpPr>
        <p:sp>
          <p:nvSpPr>
            <p:cNvPr id="69643" name="Rectángulo 11"/>
            <p:cNvSpPr>
              <a:spLocks noChangeArrowheads="1"/>
            </p:cNvSpPr>
            <p:nvPr/>
          </p:nvSpPr>
          <p:spPr bwMode="auto">
            <a:xfrm>
              <a:off x="8040688" y="1452563"/>
              <a:ext cx="2211387" cy="22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s-ES" sz="700" dirty="0">
                  <a:solidFill>
                    <a:schemeClr val="bg1"/>
                  </a:solidFill>
                  <a:cs typeface="Arial" charset="0"/>
                </a:rPr>
                <a:t>Encuesta Nacional Bicentenario  </a:t>
              </a:r>
              <a:r>
                <a:rPr lang="es-ES" sz="800" b="1" dirty="0">
                  <a:solidFill>
                    <a:schemeClr val="bg1"/>
                  </a:solidFill>
                  <a:cs typeface="Arial" charset="0"/>
                </a:rPr>
                <a:t>2014</a:t>
              </a:r>
            </a:p>
          </p:txBody>
        </p:sp>
        <p:sp>
          <p:nvSpPr>
            <p:cNvPr id="69644" name="Rectángulo 16"/>
            <p:cNvSpPr>
              <a:spLocks noChangeArrowheads="1"/>
            </p:cNvSpPr>
            <p:nvPr/>
          </p:nvSpPr>
          <p:spPr bwMode="auto">
            <a:xfrm>
              <a:off x="8274050" y="0"/>
              <a:ext cx="1806574" cy="1454150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 dirty="0"/>
            </a:p>
          </p:txBody>
        </p:sp>
        <p:grpSp>
          <p:nvGrpSpPr>
            <p:cNvPr id="3" name="Agrupar 19"/>
            <p:cNvGrpSpPr>
              <a:grpSpLocks/>
            </p:cNvGrpSpPr>
            <p:nvPr/>
          </p:nvGrpSpPr>
          <p:grpSpPr bwMode="auto">
            <a:xfrm>
              <a:off x="8511925" y="90240"/>
              <a:ext cx="1368925" cy="1273671"/>
              <a:chOff x="8641486" y="105109"/>
              <a:chExt cx="1289914" cy="1200158"/>
            </a:xfrm>
          </p:grpSpPr>
          <p:pic>
            <p:nvPicPr>
              <p:cNvPr id="69646" name="Imagen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930235"/>
                <a:ext cx="978202" cy="375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47" name="Imagen 2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105109"/>
                <a:ext cx="1289914" cy="74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9642" name="Rectángulo 9"/>
          <p:cNvSpPr>
            <a:spLocks noChangeArrowheads="1"/>
          </p:cNvSpPr>
          <p:nvPr/>
        </p:nvSpPr>
        <p:spPr bwMode="auto">
          <a:xfrm>
            <a:off x="455041" y="1245731"/>
            <a:ext cx="2941920" cy="26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100" b="1" dirty="0">
                <a:solidFill>
                  <a:schemeClr val="bg1"/>
                </a:solidFill>
              </a:rPr>
              <a:t>BASE:</a:t>
            </a:r>
            <a:r>
              <a:rPr lang="es-ES_tradnl" sz="1100" dirty="0">
                <a:solidFill>
                  <a:schemeClr val="bg1"/>
                </a:solidFill>
              </a:rPr>
              <a:t> Total muestra. Total 2 menciones.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 bwMode="auto">
          <a:xfrm flipV="1">
            <a:off x="322560" y="0"/>
            <a:ext cx="8821440" cy="1520800"/>
          </a:xfrm>
          <a:prstGeom prst="rect">
            <a:avLst/>
          </a:prstGeom>
          <a:solidFill>
            <a:srgbClr val="234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529920" y="411883"/>
            <a:ext cx="6923520" cy="9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s-CL" sz="2000" dirty="0">
                <a:solidFill>
                  <a:schemeClr val="bg1"/>
                </a:solidFill>
                <a:cs typeface="Arial" charset="0"/>
              </a:rPr>
              <a:t>A su juicio, en general, ¿cómo considera la calidad de la educación en Chile?</a:t>
            </a:r>
          </a:p>
        </p:txBody>
      </p:sp>
      <p:sp>
        <p:nvSpPr>
          <p:cNvPr id="71683" name="Rectángulo 9"/>
          <p:cNvSpPr>
            <a:spLocks noChangeArrowheads="1"/>
          </p:cNvSpPr>
          <p:nvPr/>
        </p:nvSpPr>
        <p:spPr bwMode="auto">
          <a:xfrm>
            <a:off x="455041" y="1245731"/>
            <a:ext cx="2941920" cy="26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100" b="1" dirty="0">
                <a:solidFill>
                  <a:schemeClr val="bg1"/>
                </a:solidFill>
              </a:rPr>
              <a:t>BASE:</a:t>
            </a:r>
            <a:r>
              <a:rPr lang="es-ES_tradnl" sz="1100" dirty="0">
                <a:solidFill>
                  <a:schemeClr val="bg1"/>
                </a:solidFill>
              </a:rPr>
              <a:t> Total muestra. </a:t>
            </a:r>
          </a:p>
        </p:txBody>
      </p:sp>
      <p:sp>
        <p:nvSpPr>
          <p:cNvPr id="71684" name="Rectángulo 1"/>
          <p:cNvSpPr>
            <a:spLocks noChangeArrowheads="1"/>
          </p:cNvSpPr>
          <p:nvPr/>
        </p:nvSpPr>
        <p:spPr bwMode="auto">
          <a:xfrm>
            <a:off x="285120" y="6443237"/>
            <a:ext cx="6880320" cy="22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buClr>
                <a:schemeClr val="accent2"/>
              </a:buClr>
              <a:buFont typeface="Wingdings" charset="0"/>
              <a:buNone/>
            </a:pPr>
            <a:r>
              <a:rPr lang="es-ES" sz="900" dirty="0">
                <a:cs typeface="Arial" charset="0"/>
              </a:rPr>
              <a:t>* La diferencia para completar 100% en cada opción corresponde a la suma de las respuestas “no sabe, no contesta”</a:t>
            </a:r>
          </a:p>
        </p:txBody>
      </p:sp>
      <p:grpSp>
        <p:nvGrpSpPr>
          <p:cNvPr id="3" name="Agrupar 14"/>
          <p:cNvGrpSpPr>
            <a:grpSpLocks/>
          </p:cNvGrpSpPr>
          <p:nvPr/>
        </p:nvGrpSpPr>
        <p:grpSpPr bwMode="auto">
          <a:xfrm>
            <a:off x="7293601" y="0"/>
            <a:ext cx="2005920" cy="1526001"/>
            <a:chOff x="8040688" y="0"/>
            <a:chExt cx="2211387" cy="1682133"/>
          </a:xfrm>
        </p:grpSpPr>
        <p:sp>
          <p:nvSpPr>
            <p:cNvPr id="71710" name="Rectángulo 11"/>
            <p:cNvSpPr>
              <a:spLocks noChangeArrowheads="1"/>
            </p:cNvSpPr>
            <p:nvPr/>
          </p:nvSpPr>
          <p:spPr bwMode="auto">
            <a:xfrm>
              <a:off x="8040688" y="1452563"/>
              <a:ext cx="2211387" cy="22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s-ES" sz="700" dirty="0">
                  <a:solidFill>
                    <a:schemeClr val="bg1"/>
                  </a:solidFill>
                  <a:cs typeface="Arial" charset="0"/>
                </a:rPr>
                <a:t>Encuesta Nacional Bicentenario  </a:t>
              </a:r>
              <a:r>
                <a:rPr lang="es-ES" sz="800" b="1" dirty="0">
                  <a:solidFill>
                    <a:schemeClr val="bg1"/>
                  </a:solidFill>
                  <a:cs typeface="Arial" charset="0"/>
                </a:rPr>
                <a:t>2014</a:t>
              </a:r>
            </a:p>
          </p:txBody>
        </p:sp>
        <p:sp>
          <p:nvSpPr>
            <p:cNvPr id="71711" name="Rectángulo 16"/>
            <p:cNvSpPr>
              <a:spLocks noChangeArrowheads="1"/>
            </p:cNvSpPr>
            <p:nvPr/>
          </p:nvSpPr>
          <p:spPr bwMode="auto">
            <a:xfrm>
              <a:off x="8274050" y="0"/>
              <a:ext cx="1806574" cy="1454150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 dirty="0"/>
            </a:p>
          </p:txBody>
        </p:sp>
        <p:grpSp>
          <p:nvGrpSpPr>
            <p:cNvPr id="4" name="Agrupar 19"/>
            <p:cNvGrpSpPr>
              <a:grpSpLocks/>
            </p:cNvGrpSpPr>
            <p:nvPr/>
          </p:nvGrpSpPr>
          <p:grpSpPr bwMode="auto">
            <a:xfrm>
              <a:off x="8511925" y="90240"/>
              <a:ext cx="1368925" cy="1273671"/>
              <a:chOff x="8641486" y="105109"/>
              <a:chExt cx="1289914" cy="1200158"/>
            </a:xfrm>
          </p:grpSpPr>
          <p:pic>
            <p:nvPicPr>
              <p:cNvPr id="71713" name="Imagen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930235"/>
                <a:ext cx="978202" cy="375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14" name="Imagen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105109"/>
                <a:ext cx="1289914" cy="74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99840" y="1676337"/>
          <a:ext cx="8002080" cy="451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" name="Agrupar 2"/>
          <p:cNvGrpSpPr>
            <a:grpSpLocks/>
          </p:cNvGrpSpPr>
          <p:nvPr/>
        </p:nvGrpSpPr>
        <p:grpSpPr bwMode="auto">
          <a:xfrm>
            <a:off x="2796481" y="1805952"/>
            <a:ext cx="1776941" cy="211636"/>
            <a:chOff x="3107076" y="2129989"/>
            <a:chExt cx="1958062" cy="233845"/>
          </a:xfrm>
        </p:grpSpPr>
        <p:sp>
          <p:nvSpPr>
            <p:cNvPr id="71708" name="Rectangle 15"/>
            <p:cNvSpPr>
              <a:spLocks noChangeArrowheads="1"/>
            </p:cNvSpPr>
            <p:nvPr/>
          </p:nvSpPr>
          <p:spPr bwMode="auto">
            <a:xfrm>
              <a:off x="3369633" y="2142785"/>
              <a:ext cx="1695505" cy="22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Muy buena + buena</a:t>
              </a:r>
              <a:endParaRPr lang="es-ES_tradnl" sz="1300" b="1" dirty="0"/>
            </a:p>
          </p:txBody>
        </p:sp>
        <p:sp>
          <p:nvSpPr>
            <p:cNvPr id="71709" name="Rectangle 14"/>
            <p:cNvSpPr>
              <a:spLocks noChangeArrowheads="1"/>
            </p:cNvSpPr>
            <p:nvPr/>
          </p:nvSpPr>
          <p:spPr bwMode="auto">
            <a:xfrm>
              <a:off x="3107076" y="2129989"/>
              <a:ext cx="204472" cy="203912"/>
            </a:xfrm>
            <a:prstGeom prst="rect">
              <a:avLst/>
            </a:prstGeom>
            <a:solidFill>
              <a:srgbClr val="2340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_tradnl" sz="1500" dirty="0"/>
            </a:p>
          </p:txBody>
        </p:sp>
      </p:grpSp>
      <p:grpSp>
        <p:nvGrpSpPr>
          <p:cNvPr id="6" name="Agrupar 3"/>
          <p:cNvGrpSpPr>
            <a:grpSpLocks/>
          </p:cNvGrpSpPr>
          <p:nvPr/>
        </p:nvGrpSpPr>
        <p:grpSpPr bwMode="auto">
          <a:xfrm>
            <a:off x="5268962" y="1805949"/>
            <a:ext cx="921080" cy="211712"/>
            <a:chOff x="5362478" y="2129989"/>
            <a:chExt cx="1015279" cy="232589"/>
          </a:xfrm>
        </p:grpSpPr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5362478" y="2129989"/>
              <a:ext cx="204757" cy="20251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s-ES_tradnl" sz="1500" dirty="0"/>
            </a:p>
          </p:txBody>
        </p:sp>
        <p:sp>
          <p:nvSpPr>
            <p:cNvPr id="71707" name="Rectangle 15"/>
            <p:cNvSpPr>
              <a:spLocks noChangeArrowheads="1"/>
            </p:cNvSpPr>
            <p:nvPr/>
          </p:nvSpPr>
          <p:spPr bwMode="auto">
            <a:xfrm>
              <a:off x="5614438" y="2142796"/>
              <a:ext cx="763319" cy="21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Regular</a:t>
              </a:r>
              <a:endParaRPr lang="es-ES_tradnl" sz="1300" b="1" dirty="0"/>
            </a:p>
          </p:txBody>
        </p:sp>
      </p:grpSp>
      <p:grpSp>
        <p:nvGrpSpPr>
          <p:cNvPr id="7" name="Agrupar 5"/>
          <p:cNvGrpSpPr>
            <a:grpSpLocks/>
          </p:cNvGrpSpPr>
          <p:nvPr/>
        </p:nvGrpSpPr>
        <p:grpSpPr bwMode="auto">
          <a:xfrm>
            <a:off x="6835681" y="1814587"/>
            <a:ext cx="1578859" cy="211637"/>
            <a:chOff x="6788910" y="2129989"/>
            <a:chExt cx="1741250" cy="233855"/>
          </a:xfrm>
        </p:grpSpPr>
        <p:sp>
          <p:nvSpPr>
            <p:cNvPr id="71704" name="Rectangle 14"/>
            <p:cNvSpPr>
              <a:spLocks noChangeArrowheads="1"/>
            </p:cNvSpPr>
            <p:nvPr/>
          </p:nvSpPr>
          <p:spPr bwMode="auto">
            <a:xfrm>
              <a:off x="6788910" y="2129989"/>
              <a:ext cx="204242" cy="203908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_tradnl" sz="1500" dirty="0"/>
            </a:p>
          </p:txBody>
        </p:sp>
        <p:sp>
          <p:nvSpPr>
            <p:cNvPr id="71705" name="Rectangle 15"/>
            <p:cNvSpPr>
              <a:spLocks noChangeArrowheads="1"/>
            </p:cNvSpPr>
            <p:nvPr/>
          </p:nvSpPr>
          <p:spPr bwMode="auto">
            <a:xfrm>
              <a:off x="7039356" y="2142787"/>
              <a:ext cx="1490804" cy="22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Muy mala + mala</a:t>
              </a:r>
              <a:endParaRPr lang="es-ES_tradnl" sz="1300" b="1" dirty="0"/>
            </a:p>
          </p:txBody>
        </p:sp>
      </p:grpSp>
      <p:sp>
        <p:nvSpPr>
          <p:cNvPr id="71690" name="Rectangle 4"/>
          <p:cNvSpPr>
            <a:spLocks noChangeArrowheads="1"/>
          </p:cNvSpPr>
          <p:nvPr/>
        </p:nvSpPr>
        <p:spPr bwMode="auto">
          <a:xfrm>
            <a:off x="629281" y="2515944"/>
            <a:ext cx="2115360" cy="41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Preescolar (jardín infantil, prekinder y kinder)</a:t>
            </a:r>
          </a:p>
        </p:txBody>
      </p:sp>
      <p:sp>
        <p:nvSpPr>
          <p:cNvPr id="71691" name="Rectangle 4"/>
          <p:cNvSpPr>
            <a:spLocks noChangeArrowheads="1"/>
          </p:cNvSpPr>
          <p:nvPr/>
        </p:nvSpPr>
        <p:spPr bwMode="auto">
          <a:xfrm>
            <a:off x="-17280" y="3323869"/>
            <a:ext cx="2756160" cy="25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Universitaria</a:t>
            </a:r>
          </a:p>
        </p:txBody>
      </p:sp>
      <p:sp>
        <p:nvSpPr>
          <p:cNvPr id="71692" name="Rectangle 4"/>
          <p:cNvSpPr>
            <a:spLocks noChangeArrowheads="1"/>
          </p:cNvSpPr>
          <p:nvPr/>
        </p:nvSpPr>
        <p:spPr bwMode="auto">
          <a:xfrm>
            <a:off x="414720" y="3947455"/>
            <a:ext cx="2321280" cy="60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Superior técnica y profesional (centro de formación técnica o instituto profesional)</a:t>
            </a:r>
          </a:p>
        </p:txBody>
      </p:sp>
      <p:sp>
        <p:nvSpPr>
          <p:cNvPr id="71693" name="Rectangle 4"/>
          <p:cNvSpPr>
            <a:spLocks noChangeArrowheads="1"/>
          </p:cNvSpPr>
          <p:nvPr/>
        </p:nvSpPr>
        <p:spPr bwMode="auto">
          <a:xfrm>
            <a:off x="-11520" y="4850430"/>
            <a:ext cx="2756160" cy="25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Primaria (enseñanza básica)</a:t>
            </a:r>
          </a:p>
        </p:txBody>
      </p:sp>
      <p:sp>
        <p:nvSpPr>
          <p:cNvPr id="71694" name="Rectangle 4"/>
          <p:cNvSpPr>
            <a:spLocks noChangeArrowheads="1"/>
          </p:cNvSpPr>
          <p:nvPr/>
        </p:nvSpPr>
        <p:spPr bwMode="auto">
          <a:xfrm>
            <a:off x="-11520" y="5603629"/>
            <a:ext cx="2756160" cy="2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Secundaria (enseñanza media)</a:t>
            </a:r>
          </a:p>
        </p:txBody>
      </p:sp>
      <p:sp>
        <p:nvSpPr>
          <p:cNvPr id="71696" name="Rectángulo 2"/>
          <p:cNvSpPr>
            <a:spLocks noChangeArrowheads="1"/>
          </p:cNvSpPr>
          <p:nvPr/>
        </p:nvSpPr>
        <p:spPr bwMode="auto">
          <a:xfrm>
            <a:off x="2803680" y="2609554"/>
            <a:ext cx="340992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56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71697" name="Rectángulo 31"/>
          <p:cNvSpPr>
            <a:spLocks noChangeArrowheads="1"/>
          </p:cNvSpPr>
          <p:nvPr/>
        </p:nvSpPr>
        <p:spPr bwMode="auto">
          <a:xfrm>
            <a:off x="2803681" y="4101551"/>
            <a:ext cx="279504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46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71698" name="Rectángulo 32"/>
          <p:cNvSpPr>
            <a:spLocks noChangeArrowheads="1"/>
          </p:cNvSpPr>
          <p:nvPr/>
        </p:nvSpPr>
        <p:spPr bwMode="auto">
          <a:xfrm>
            <a:off x="2795040" y="3348353"/>
            <a:ext cx="292608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48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71699" name="Rectángulo 33"/>
          <p:cNvSpPr>
            <a:spLocks noChangeArrowheads="1"/>
          </p:cNvSpPr>
          <p:nvPr/>
        </p:nvSpPr>
        <p:spPr bwMode="auto">
          <a:xfrm>
            <a:off x="2795040" y="4861951"/>
            <a:ext cx="198144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33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71700" name="Rectángulo 34"/>
          <p:cNvSpPr>
            <a:spLocks noChangeArrowheads="1"/>
          </p:cNvSpPr>
          <p:nvPr/>
        </p:nvSpPr>
        <p:spPr bwMode="auto">
          <a:xfrm>
            <a:off x="2803680" y="5599308"/>
            <a:ext cx="158976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26</a:t>
            </a:r>
            <a:endParaRPr lang="es-E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Object 2"/>
          <p:cNvGraphicFramePr>
            <a:graphicFrameLocks noChangeAspect="1"/>
          </p:cNvGraphicFramePr>
          <p:nvPr/>
        </p:nvGraphicFramePr>
        <p:xfrm>
          <a:off x="659520" y="1638893"/>
          <a:ext cx="8094240" cy="4611364"/>
        </p:xfrm>
        <a:graphic>
          <a:graphicData uri="http://schemas.openxmlformats.org/presentationml/2006/ole">
            <p:oleObj spid="_x0000_s21506" name="Worksheet" r:id="rId4" imgW="8923806" imgH="5083644" progId="Excel.Sheet.8">
              <p:embed/>
            </p:oleObj>
          </a:graphicData>
        </a:graphic>
      </p:graphicFrame>
      <p:sp>
        <p:nvSpPr>
          <p:cNvPr id="10" name="Rectángulo 9"/>
          <p:cNvSpPr/>
          <p:nvPr/>
        </p:nvSpPr>
        <p:spPr bwMode="auto">
          <a:xfrm flipV="1">
            <a:off x="322560" y="0"/>
            <a:ext cx="8821440" cy="1520800"/>
          </a:xfrm>
          <a:prstGeom prst="rect">
            <a:avLst/>
          </a:prstGeom>
          <a:solidFill>
            <a:srgbClr val="234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529920" y="262107"/>
            <a:ext cx="6923520" cy="9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s-CL" sz="2000" dirty="0">
                <a:solidFill>
                  <a:schemeClr val="bg1"/>
                </a:solidFill>
                <a:cs typeface="Arial" charset="0"/>
              </a:rPr>
              <a:t>Con respecto a la calidad de la educación, a su juicio considera que en los últimos 10 años ha mejorado, ha empeorado o sigue igual la calidad de la educación</a:t>
            </a:r>
            <a:r>
              <a:rPr lang="es-ES" sz="2000" dirty="0">
                <a:solidFill>
                  <a:schemeClr val="bg1"/>
                </a:solidFill>
                <a:cs typeface="Arial" charset="0"/>
              </a:rPr>
              <a:t>…</a:t>
            </a:r>
            <a:endParaRPr lang="es-CL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3732" name="Rectángulo 9"/>
          <p:cNvSpPr>
            <a:spLocks noChangeArrowheads="1"/>
          </p:cNvSpPr>
          <p:nvPr/>
        </p:nvSpPr>
        <p:spPr bwMode="auto">
          <a:xfrm>
            <a:off x="455041" y="1245731"/>
            <a:ext cx="2941920" cy="26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100" b="1" dirty="0">
                <a:solidFill>
                  <a:schemeClr val="bg1"/>
                </a:solidFill>
              </a:rPr>
              <a:t>BASE:</a:t>
            </a:r>
            <a:r>
              <a:rPr lang="es-ES_tradnl" sz="1100" dirty="0">
                <a:solidFill>
                  <a:schemeClr val="bg1"/>
                </a:solidFill>
              </a:rPr>
              <a:t> Total muestra. </a:t>
            </a:r>
          </a:p>
        </p:txBody>
      </p:sp>
      <p:sp>
        <p:nvSpPr>
          <p:cNvPr id="73733" name="Rectángulo 1"/>
          <p:cNvSpPr>
            <a:spLocks noChangeArrowheads="1"/>
          </p:cNvSpPr>
          <p:nvPr/>
        </p:nvSpPr>
        <p:spPr bwMode="auto">
          <a:xfrm>
            <a:off x="285120" y="6443237"/>
            <a:ext cx="6880320" cy="22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buClr>
                <a:schemeClr val="accent2"/>
              </a:buClr>
              <a:buFont typeface="Wingdings" charset="0"/>
              <a:buNone/>
            </a:pPr>
            <a:r>
              <a:rPr lang="es-ES" sz="900" dirty="0">
                <a:cs typeface="Arial" charset="0"/>
              </a:rPr>
              <a:t>* La diferencia para completar 100% en cada opción corresponde a la suma de las respuestas “no sabe, no contesta”</a:t>
            </a:r>
          </a:p>
        </p:txBody>
      </p:sp>
      <p:grpSp>
        <p:nvGrpSpPr>
          <p:cNvPr id="2" name="Agrupar 14"/>
          <p:cNvGrpSpPr>
            <a:grpSpLocks/>
          </p:cNvGrpSpPr>
          <p:nvPr/>
        </p:nvGrpSpPr>
        <p:grpSpPr bwMode="auto">
          <a:xfrm>
            <a:off x="7293601" y="0"/>
            <a:ext cx="2005920" cy="1526001"/>
            <a:chOff x="8040688" y="0"/>
            <a:chExt cx="2211387" cy="1682133"/>
          </a:xfrm>
        </p:grpSpPr>
        <p:sp>
          <p:nvSpPr>
            <p:cNvPr id="73756" name="Rectángulo 11"/>
            <p:cNvSpPr>
              <a:spLocks noChangeArrowheads="1"/>
            </p:cNvSpPr>
            <p:nvPr/>
          </p:nvSpPr>
          <p:spPr bwMode="auto">
            <a:xfrm>
              <a:off x="8040688" y="1452563"/>
              <a:ext cx="2211387" cy="22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s-ES" sz="700" dirty="0">
                  <a:solidFill>
                    <a:schemeClr val="bg1"/>
                  </a:solidFill>
                  <a:cs typeface="Arial" charset="0"/>
                </a:rPr>
                <a:t>Encuesta Nacional Bicentenario  </a:t>
              </a:r>
              <a:r>
                <a:rPr lang="es-ES" sz="800" b="1" dirty="0">
                  <a:solidFill>
                    <a:schemeClr val="bg1"/>
                  </a:solidFill>
                  <a:cs typeface="Arial" charset="0"/>
                </a:rPr>
                <a:t>2014</a:t>
              </a:r>
            </a:p>
          </p:txBody>
        </p:sp>
        <p:sp>
          <p:nvSpPr>
            <p:cNvPr id="73757" name="Rectángulo 16"/>
            <p:cNvSpPr>
              <a:spLocks noChangeArrowheads="1"/>
            </p:cNvSpPr>
            <p:nvPr/>
          </p:nvSpPr>
          <p:spPr bwMode="auto">
            <a:xfrm>
              <a:off x="8274050" y="0"/>
              <a:ext cx="1806574" cy="1454150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 dirty="0"/>
            </a:p>
          </p:txBody>
        </p:sp>
        <p:grpSp>
          <p:nvGrpSpPr>
            <p:cNvPr id="3" name="Agrupar 19"/>
            <p:cNvGrpSpPr>
              <a:grpSpLocks/>
            </p:cNvGrpSpPr>
            <p:nvPr/>
          </p:nvGrpSpPr>
          <p:grpSpPr bwMode="auto">
            <a:xfrm>
              <a:off x="8511925" y="90240"/>
              <a:ext cx="1368925" cy="1273671"/>
              <a:chOff x="8641486" y="105109"/>
              <a:chExt cx="1289914" cy="1200158"/>
            </a:xfrm>
          </p:grpSpPr>
          <p:pic>
            <p:nvPicPr>
              <p:cNvPr id="73759" name="Imagen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930235"/>
                <a:ext cx="978202" cy="375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60" name="Imagen 2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486" y="105109"/>
                <a:ext cx="1289914" cy="74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Agrupar 2"/>
          <p:cNvGrpSpPr>
            <a:grpSpLocks/>
          </p:cNvGrpSpPr>
          <p:nvPr/>
        </p:nvGrpSpPr>
        <p:grpSpPr bwMode="auto">
          <a:xfrm>
            <a:off x="2796481" y="1805952"/>
            <a:ext cx="1291503" cy="211655"/>
            <a:chOff x="3107076" y="2129989"/>
            <a:chExt cx="1422376" cy="233467"/>
          </a:xfrm>
        </p:grpSpPr>
        <p:sp>
          <p:nvSpPr>
            <p:cNvPr id="73754" name="Rectangle 15"/>
            <p:cNvSpPr>
              <a:spLocks noChangeArrowheads="1"/>
            </p:cNvSpPr>
            <p:nvPr/>
          </p:nvSpPr>
          <p:spPr bwMode="auto">
            <a:xfrm>
              <a:off x="3369633" y="2142784"/>
              <a:ext cx="1159819" cy="220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Ha mejorado</a:t>
              </a:r>
              <a:endParaRPr lang="es-ES_tradnl" sz="1300" b="1" dirty="0"/>
            </a:p>
          </p:txBody>
        </p:sp>
        <p:sp>
          <p:nvSpPr>
            <p:cNvPr id="73755" name="Rectangle 14"/>
            <p:cNvSpPr>
              <a:spLocks noChangeArrowheads="1"/>
            </p:cNvSpPr>
            <p:nvPr/>
          </p:nvSpPr>
          <p:spPr bwMode="auto">
            <a:xfrm>
              <a:off x="3107076" y="2129989"/>
              <a:ext cx="204472" cy="203912"/>
            </a:xfrm>
            <a:prstGeom prst="rect">
              <a:avLst/>
            </a:prstGeom>
            <a:solidFill>
              <a:srgbClr val="2340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_tradnl" sz="1500" dirty="0"/>
            </a:p>
          </p:txBody>
        </p:sp>
      </p:grpSp>
      <p:grpSp>
        <p:nvGrpSpPr>
          <p:cNvPr id="5" name="Agrupar 3"/>
          <p:cNvGrpSpPr>
            <a:grpSpLocks/>
          </p:cNvGrpSpPr>
          <p:nvPr/>
        </p:nvGrpSpPr>
        <p:grpSpPr bwMode="auto">
          <a:xfrm>
            <a:off x="5268959" y="1805949"/>
            <a:ext cx="1130370" cy="211727"/>
            <a:chOff x="5362478" y="2129989"/>
            <a:chExt cx="1245916" cy="232293"/>
          </a:xfrm>
        </p:grpSpPr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5362478" y="2129989"/>
              <a:ext cx="204748" cy="2022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s-ES_tradnl" sz="1500" dirty="0"/>
            </a:p>
          </p:txBody>
        </p:sp>
        <p:sp>
          <p:nvSpPr>
            <p:cNvPr id="73753" name="Rectangle 15"/>
            <p:cNvSpPr>
              <a:spLocks noChangeArrowheads="1"/>
            </p:cNvSpPr>
            <p:nvPr/>
          </p:nvSpPr>
          <p:spPr bwMode="auto">
            <a:xfrm>
              <a:off x="5614438" y="2142795"/>
              <a:ext cx="993956" cy="21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Sigue igual</a:t>
              </a:r>
              <a:endParaRPr lang="es-ES_tradnl" sz="1300" b="1" dirty="0"/>
            </a:p>
          </p:txBody>
        </p:sp>
      </p:grpSp>
      <p:grpSp>
        <p:nvGrpSpPr>
          <p:cNvPr id="6" name="Agrupar 5"/>
          <p:cNvGrpSpPr>
            <a:grpSpLocks/>
          </p:cNvGrpSpPr>
          <p:nvPr/>
        </p:nvGrpSpPr>
        <p:grpSpPr bwMode="auto">
          <a:xfrm>
            <a:off x="6835681" y="1814588"/>
            <a:ext cx="1410952" cy="211657"/>
            <a:chOff x="6788910" y="2129989"/>
            <a:chExt cx="1556453" cy="233479"/>
          </a:xfrm>
        </p:grpSpPr>
        <p:sp>
          <p:nvSpPr>
            <p:cNvPr id="73750" name="Rectangle 14"/>
            <p:cNvSpPr>
              <a:spLocks noChangeArrowheads="1"/>
            </p:cNvSpPr>
            <p:nvPr/>
          </p:nvSpPr>
          <p:spPr bwMode="auto">
            <a:xfrm>
              <a:off x="6788910" y="2129989"/>
              <a:ext cx="204242" cy="203908"/>
            </a:xfrm>
            <a:prstGeom prst="rect">
              <a:avLst/>
            </a:prstGeom>
            <a:solidFill>
              <a:srgbClr val="EAC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_tradnl" sz="1500" dirty="0"/>
            </a:p>
          </p:txBody>
        </p:sp>
        <p:sp>
          <p:nvSpPr>
            <p:cNvPr id="73751" name="Rectangle 15"/>
            <p:cNvSpPr>
              <a:spLocks noChangeArrowheads="1"/>
            </p:cNvSpPr>
            <p:nvPr/>
          </p:nvSpPr>
          <p:spPr bwMode="auto">
            <a:xfrm>
              <a:off x="7039356" y="2142787"/>
              <a:ext cx="1306007" cy="220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300" b="1" dirty="0">
                  <a:cs typeface="Arial" charset="0"/>
                </a:rPr>
                <a:t>% Ha empeorado</a:t>
              </a:r>
              <a:endParaRPr lang="es-ES_tradnl" sz="1300" b="1" dirty="0"/>
            </a:p>
          </p:txBody>
        </p:sp>
      </p:grpSp>
      <p:sp>
        <p:nvSpPr>
          <p:cNvPr id="73738" name="Rectangle 4"/>
          <p:cNvSpPr>
            <a:spLocks noChangeArrowheads="1"/>
          </p:cNvSpPr>
          <p:nvPr/>
        </p:nvSpPr>
        <p:spPr bwMode="auto">
          <a:xfrm>
            <a:off x="629281" y="2515944"/>
            <a:ext cx="2115360" cy="41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Preescolar (jardín infantil, prekinder y kinder)</a:t>
            </a:r>
          </a:p>
        </p:txBody>
      </p:sp>
      <p:sp>
        <p:nvSpPr>
          <p:cNvPr id="73739" name="Rectangle 4"/>
          <p:cNvSpPr>
            <a:spLocks noChangeArrowheads="1"/>
          </p:cNvSpPr>
          <p:nvPr/>
        </p:nvSpPr>
        <p:spPr bwMode="auto">
          <a:xfrm>
            <a:off x="-17280" y="4137555"/>
            <a:ext cx="2756160" cy="2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Universitaria</a:t>
            </a:r>
          </a:p>
        </p:txBody>
      </p:sp>
      <p:sp>
        <p:nvSpPr>
          <p:cNvPr id="73740" name="Rectangle 4"/>
          <p:cNvSpPr>
            <a:spLocks noChangeArrowheads="1"/>
          </p:cNvSpPr>
          <p:nvPr/>
        </p:nvSpPr>
        <p:spPr bwMode="auto">
          <a:xfrm>
            <a:off x="472320" y="3225939"/>
            <a:ext cx="2263680" cy="59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Superior técnica y profesional (centro de formación técnica o instituto profesional)</a:t>
            </a:r>
          </a:p>
        </p:txBody>
      </p:sp>
      <p:sp>
        <p:nvSpPr>
          <p:cNvPr id="73741" name="Rectangle 4"/>
          <p:cNvSpPr>
            <a:spLocks noChangeArrowheads="1"/>
          </p:cNvSpPr>
          <p:nvPr/>
        </p:nvSpPr>
        <p:spPr bwMode="auto">
          <a:xfrm>
            <a:off x="-11520" y="4850430"/>
            <a:ext cx="2756160" cy="25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Primaria (enseñanza básica)</a:t>
            </a:r>
          </a:p>
        </p:txBody>
      </p:sp>
      <p:sp>
        <p:nvSpPr>
          <p:cNvPr id="73742" name="Rectangle 4"/>
          <p:cNvSpPr>
            <a:spLocks noChangeArrowheads="1"/>
          </p:cNvSpPr>
          <p:nvPr/>
        </p:nvSpPr>
        <p:spPr bwMode="auto">
          <a:xfrm>
            <a:off x="-11520" y="5603629"/>
            <a:ext cx="2756160" cy="2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1" tIns="41761" rIns="83521" bIns="41761">
            <a:spAutoFit/>
          </a:bodyPr>
          <a:lstStyle/>
          <a:p>
            <a:pPr algn="r"/>
            <a:r>
              <a:rPr lang="es-CL" sz="1100" dirty="0">
                <a:solidFill>
                  <a:srgbClr val="000000"/>
                </a:solidFill>
                <a:cs typeface="Arial" charset="0"/>
              </a:rPr>
              <a:t>Secundaria (enseñanza media)</a:t>
            </a:r>
          </a:p>
        </p:txBody>
      </p:sp>
      <p:sp>
        <p:nvSpPr>
          <p:cNvPr id="73745" name="Rectángulo 2"/>
          <p:cNvSpPr>
            <a:spLocks noChangeArrowheads="1"/>
          </p:cNvSpPr>
          <p:nvPr/>
        </p:nvSpPr>
        <p:spPr bwMode="auto">
          <a:xfrm>
            <a:off x="2836801" y="2609554"/>
            <a:ext cx="301104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50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73746" name="Rectángulo 31"/>
          <p:cNvSpPr>
            <a:spLocks noChangeArrowheads="1"/>
          </p:cNvSpPr>
          <p:nvPr/>
        </p:nvSpPr>
        <p:spPr bwMode="auto">
          <a:xfrm>
            <a:off x="2836800" y="4101551"/>
            <a:ext cx="215568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36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73747" name="Rectángulo 32"/>
          <p:cNvSpPr>
            <a:spLocks noChangeArrowheads="1"/>
          </p:cNvSpPr>
          <p:nvPr/>
        </p:nvSpPr>
        <p:spPr bwMode="auto">
          <a:xfrm>
            <a:off x="2829600" y="3348353"/>
            <a:ext cx="231984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39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73748" name="Rectángulo 33"/>
          <p:cNvSpPr>
            <a:spLocks noChangeArrowheads="1"/>
          </p:cNvSpPr>
          <p:nvPr/>
        </p:nvSpPr>
        <p:spPr bwMode="auto">
          <a:xfrm>
            <a:off x="2829601" y="4861951"/>
            <a:ext cx="162144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27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73749" name="Rectángulo 34"/>
          <p:cNvSpPr>
            <a:spLocks noChangeArrowheads="1"/>
          </p:cNvSpPr>
          <p:nvPr/>
        </p:nvSpPr>
        <p:spPr bwMode="auto">
          <a:xfrm>
            <a:off x="2836801" y="5599308"/>
            <a:ext cx="1369440" cy="28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cs typeface="Arial" charset="0"/>
              </a:rPr>
              <a:t>23</a:t>
            </a:r>
            <a:endParaRPr lang="es-E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ropuesta CUENTA 2008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opuesta CUENTA 2008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1168</Words>
  <Application>Microsoft Macintosh PowerPoint</Application>
  <PresentationFormat>Presentación en pantalla (4:3)</PresentationFormat>
  <Paragraphs>247</Paragraphs>
  <Slides>14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Office Theme</vt:lpstr>
      <vt:lpstr>Worksheet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Universidad Católica de Chile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JavieraDuna</cp:lastModifiedBy>
  <cp:revision>2</cp:revision>
  <dcterms:created xsi:type="dcterms:W3CDTF">2014-11-10T13:51:28Z</dcterms:created>
  <dcterms:modified xsi:type="dcterms:W3CDTF">2014-11-13T13:24:11Z</dcterms:modified>
</cp:coreProperties>
</file>