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315" r:id="rId4"/>
    <p:sldId id="314" r:id="rId5"/>
    <p:sldId id="316" r:id="rId6"/>
    <p:sldId id="327" r:id="rId7"/>
    <p:sldId id="317" r:id="rId8"/>
    <p:sldId id="318" r:id="rId9"/>
    <p:sldId id="258" r:id="rId10"/>
    <p:sldId id="321" r:id="rId11"/>
    <p:sldId id="319" r:id="rId12"/>
    <p:sldId id="323" r:id="rId13"/>
    <p:sldId id="325" r:id="rId14"/>
    <p:sldId id="324" r:id="rId15"/>
    <p:sldId id="312" r:id="rId16"/>
    <p:sldId id="328" r:id="rId17"/>
    <p:sldId id="326" r:id="rId18"/>
    <p:sldId id="313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B0AC"/>
  </p:clrMru>
  <p:extLst>
    <p:ext uri="{E76CE94A-603C-4142-B9EB-6D1370010A27}">
      <p14:discardImageEditData xmlns:p14="http://schemas.microsoft.com/office/powerpoint/2010/main" xmlns="" xmlns:mv="urn:schemas-microsoft-com:mac:vml" xmlns:mc="http://schemas.openxmlformats.org/markup-compatibility/2006" val="0"/>
    </p:ext>
    <p:ext uri="{D31A062A-798A-4329-ABDD-BBA856620510}">
      <p14:defaultImageDpi xmlns:p14="http://schemas.microsoft.com/office/powerpoint/2010/main" xmlns="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>
        <p:scale>
          <a:sx n="70" d="100"/>
          <a:sy n="70" d="100"/>
        </p:scale>
        <p:origin x="-136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8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1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8.509724373096024E-2"/>
                  <c:y val="1.47423846574480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Transporte17.8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4.6605241508990466E-2"/>
                  <c:y val="-1.2030103379934654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Servicios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10.3%</a:t>
                    </a: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1.9560712805636156E-2"/>
                  <c:y val="-0.18886505216281807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Minería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4.3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-2.31536804168136E-2"/>
                  <c:y val="-7.3438855857303587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Industria</a:t>
                    </a:r>
                    <a:r>
                      <a:rPr lang="en-US" dirty="0"/>
                      <a:t> y </a:t>
                    </a:r>
                    <a:r>
                      <a:rPr lang="en-US" dirty="0" err="1" smtClean="0"/>
                      <a:t>Manufac-tura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27.6%</a:t>
                    </a: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400" b="1"/>
                </a:pPr>
                <a:endParaRPr lang="es-CL"/>
              </a:p>
            </c:txPr>
            <c:showVal val="1"/>
            <c:showCatName val="1"/>
            <c:showLeaderLines val="1"/>
          </c:dLbls>
          <c:cat>
            <c:strRef>
              <c:f>'GENERAL graficos'!$A$47:$A$50</c:f>
              <c:strCache>
                <c:ptCount val="4"/>
                <c:pt idx="0">
                  <c:v>Transporte</c:v>
                </c:pt>
                <c:pt idx="1">
                  <c:v>Servicios </c:v>
                </c:pt>
                <c:pt idx="2">
                  <c:v>Minería</c:v>
                </c:pt>
                <c:pt idx="3">
                  <c:v>Industria y Manufactura</c:v>
                </c:pt>
              </c:strCache>
            </c:strRef>
          </c:cat>
          <c:val>
            <c:numRef>
              <c:f>'GENERAL graficos'!$C$47:$C$50</c:f>
              <c:numCache>
                <c:formatCode>0.0%</c:formatCode>
                <c:ptCount val="4"/>
                <c:pt idx="0">
                  <c:v>0.17771883289124701</c:v>
                </c:pt>
                <c:pt idx="1">
                  <c:v>0.10344827586206895</c:v>
                </c:pt>
                <c:pt idx="2">
                  <c:v>0.44297082228116735</c:v>
                </c:pt>
                <c:pt idx="3">
                  <c:v>0.27586206896551757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noFill/>
  </c:sp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'GENERAL graficos'!$A$6</c:f>
              <c:strCache>
                <c:ptCount val="1"/>
                <c:pt idx="0">
                  <c:v>Positivos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es-CL"/>
              </a:p>
            </c:txPr>
            <c:showVal val="1"/>
          </c:dLbls>
          <c:cat>
            <c:strRef>
              <c:f>'GENERAL graficos'!$B$5:$D$5</c:f>
              <c:strCache>
                <c:ptCount val="3"/>
                <c:pt idx="0">
                  <c:v>Ninguna accion preventiva de AyD</c:v>
                </c:pt>
                <c:pt idx="1">
                  <c:v>Realiza testeo</c:v>
                </c:pt>
                <c:pt idx="2">
                  <c:v>Realiza  DFWP</c:v>
                </c:pt>
              </c:strCache>
            </c:strRef>
          </c:cat>
          <c:val>
            <c:numRef>
              <c:f>'GENERAL graficos'!$B$6:$D$6</c:f>
              <c:numCache>
                <c:formatCode>0.0%</c:formatCode>
                <c:ptCount val="3"/>
                <c:pt idx="0">
                  <c:v>0.10100000000000002</c:v>
                </c:pt>
                <c:pt idx="1">
                  <c:v>6.0000000000000032E-2</c:v>
                </c:pt>
                <c:pt idx="2">
                  <c:v>8.0000000000000106E-3</c:v>
                </c:pt>
              </c:numCache>
            </c:numRef>
          </c:val>
        </c:ser>
        <c:shape val="box"/>
        <c:axId val="114659712"/>
        <c:axId val="114661248"/>
        <c:axId val="0"/>
      </c:bar3DChart>
      <c:catAx>
        <c:axId val="11465971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s-CL"/>
          </a:p>
        </c:txPr>
        <c:crossAx val="114661248"/>
        <c:crosses val="autoZero"/>
        <c:auto val="1"/>
        <c:lblAlgn val="ctr"/>
        <c:lblOffset val="100"/>
      </c:catAx>
      <c:valAx>
        <c:axId val="114661248"/>
        <c:scaling>
          <c:orientation val="minMax"/>
        </c:scaling>
        <c:axPos val="l"/>
        <c:majorGridlines/>
        <c:numFmt formatCode="0%" sourceLinked="0"/>
        <c:tickLblPos val="nextTo"/>
        <c:crossAx val="114659712"/>
        <c:crosses val="autoZero"/>
        <c:crossBetween val="between"/>
        <c:majorUnit val="4.0000000000000022E-2"/>
      </c:valAx>
    </c:plotArea>
    <c:plotVisOnly val="1"/>
    <c:dispBlanksAs val="gap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varyColors val="1"/>
        <c:ser>
          <c:idx val="0"/>
          <c:order val="0"/>
          <c:dPt>
            <c:idx val="1"/>
            <c:spPr>
              <a:solidFill>
                <a:srgbClr val="C66951">
                  <a:lumMod val="40000"/>
                  <a:lumOff val="60000"/>
                </a:srgbClr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s-CL"/>
              </a:p>
            </c:txPr>
            <c:showVal val="1"/>
          </c:dLbls>
          <c:cat>
            <c:strRef>
              <c:f>'GENERAL graficos'!$A$82:$A$85</c:f>
              <c:strCache>
                <c:ptCount val="4"/>
                <c:pt idx="0">
                  <c:v>Transporte</c:v>
                </c:pt>
                <c:pt idx="1">
                  <c:v>Servicios Industriales </c:v>
                </c:pt>
                <c:pt idx="2">
                  <c:v>Minería</c:v>
                </c:pt>
                <c:pt idx="3">
                  <c:v>Industria Metalmecánica</c:v>
                </c:pt>
              </c:strCache>
            </c:strRef>
          </c:cat>
          <c:val>
            <c:numRef>
              <c:f>'GENERAL graficos'!$D$82:$D$85</c:f>
              <c:numCache>
                <c:formatCode>0.0%</c:formatCode>
                <c:ptCount val="4"/>
                <c:pt idx="0">
                  <c:v>0.13432835820895517</c:v>
                </c:pt>
                <c:pt idx="1">
                  <c:v>0.15384615384615408</c:v>
                </c:pt>
                <c:pt idx="2">
                  <c:v>8.3832335329341451E-2</c:v>
                </c:pt>
                <c:pt idx="3">
                  <c:v>8.6538461538461647E-2</c:v>
                </c:pt>
              </c:numCache>
            </c:numRef>
          </c:val>
        </c:ser>
        <c:axId val="114780032"/>
        <c:axId val="114781568"/>
      </c:barChart>
      <c:catAx>
        <c:axId val="11478003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s-CL"/>
          </a:p>
        </c:txPr>
        <c:crossAx val="114781568"/>
        <c:crosses val="autoZero"/>
        <c:auto val="1"/>
        <c:lblAlgn val="ctr"/>
        <c:lblOffset val="100"/>
      </c:catAx>
      <c:valAx>
        <c:axId val="114781568"/>
        <c:scaling>
          <c:orientation val="minMax"/>
        </c:scaling>
        <c:axPos val="l"/>
        <c:majorGridlines/>
        <c:numFmt formatCode="0%" sourceLinked="0"/>
        <c:tickLblPos val="nextTo"/>
        <c:crossAx val="114780032"/>
        <c:crosses val="autoZero"/>
        <c:crossBetween val="between"/>
        <c:majorUnit val="4.0000000000000022E-2"/>
      </c:valAx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varyColors val="1"/>
        <c:ser>
          <c:idx val="0"/>
          <c:order val="0"/>
          <c:dPt>
            <c:idx val="1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es-CL"/>
              </a:p>
            </c:txPr>
            <c:showVal val="1"/>
          </c:dLbls>
          <c:cat>
            <c:strRef>
              <c:f>'GENERAL graficos'!$A$82:$A$85</c:f>
              <c:strCache>
                <c:ptCount val="4"/>
                <c:pt idx="0">
                  <c:v>Transporte</c:v>
                </c:pt>
                <c:pt idx="1">
                  <c:v>Servicios </c:v>
                </c:pt>
                <c:pt idx="2">
                  <c:v>Minería</c:v>
                </c:pt>
                <c:pt idx="3">
                  <c:v>Industria y Manufactura</c:v>
                </c:pt>
              </c:strCache>
            </c:strRef>
          </c:cat>
          <c:val>
            <c:numRef>
              <c:f>'GENERAL graficos'!$D$82:$D$85</c:f>
              <c:numCache>
                <c:formatCode>0.0%</c:formatCode>
                <c:ptCount val="4"/>
                <c:pt idx="0">
                  <c:v>0.13432835820895517</c:v>
                </c:pt>
                <c:pt idx="1">
                  <c:v>0.15384615384615408</c:v>
                </c:pt>
                <c:pt idx="2">
                  <c:v>8.3832335329341451E-2</c:v>
                </c:pt>
                <c:pt idx="3">
                  <c:v>8.6538461538461647E-2</c:v>
                </c:pt>
              </c:numCache>
            </c:numRef>
          </c:val>
        </c:ser>
        <c:axId val="99303424"/>
        <c:axId val="99304960"/>
      </c:barChart>
      <c:catAx>
        <c:axId val="9930342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es-CL"/>
          </a:p>
        </c:txPr>
        <c:crossAx val="99304960"/>
        <c:crosses val="autoZero"/>
        <c:auto val="1"/>
        <c:lblAlgn val="ctr"/>
        <c:lblOffset val="100"/>
      </c:catAx>
      <c:valAx>
        <c:axId val="99304960"/>
        <c:scaling>
          <c:orientation val="minMax"/>
        </c:scaling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0%" sourceLinked="0"/>
        <c:tickLblPos val="nextTo"/>
        <c:crossAx val="99303424"/>
        <c:crosses val="autoZero"/>
        <c:crossBetween val="between"/>
        <c:majorUnit val="4.0000000000000022E-2"/>
      </c:valAx>
    </c:plotArea>
    <c:plotVisOnly val="1"/>
    <c:dispBlanksAs val="gap"/>
  </c:chart>
  <c:spPr>
    <a:solidFill>
      <a:sysClr val="window" lastClr="FFFFFF"/>
    </a:solidFill>
    <a:ln>
      <a:solidFill>
        <a:sysClr val="windowText" lastClr="000000"/>
      </a:solidFill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clustered"/>
        <c:varyColors val="1"/>
        <c:ser>
          <c:idx val="0"/>
          <c:order val="0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7"/>
            <c:spPr>
              <a:solidFill>
                <a:srgbClr val="CC99FF"/>
              </a:solidFill>
            </c:spPr>
          </c:dPt>
          <c:dLbls>
            <c:showVal val="1"/>
          </c:dLbls>
          <c:cat>
            <c:strRef>
              <c:f>'TIPO DE DROGAS'!$A$5:$A$12</c:f>
              <c:strCache>
                <c:ptCount val="8"/>
                <c:pt idx="0">
                  <c:v>Coc+ Marih.</c:v>
                </c:pt>
                <c:pt idx="1">
                  <c:v>Alcohol</c:v>
                </c:pt>
                <c:pt idx="2">
                  <c:v>Anfetaminas</c:v>
                </c:pt>
                <c:pt idx="3">
                  <c:v>Opiáceos</c:v>
                </c:pt>
                <c:pt idx="4">
                  <c:v>Benzodiacepinas</c:v>
                </c:pt>
                <c:pt idx="5">
                  <c:v>Metanfetaminas</c:v>
                </c:pt>
                <c:pt idx="6">
                  <c:v>Marihuana</c:v>
                </c:pt>
                <c:pt idx="7">
                  <c:v>Cocaína</c:v>
                </c:pt>
              </c:strCache>
            </c:strRef>
          </c:cat>
          <c:val>
            <c:numRef>
              <c:f>'TIPO DE DROGAS'!$G$5:$G$12</c:f>
              <c:numCache>
                <c:formatCode>0.0%</c:formatCode>
                <c:ptCount val="8"/>
                <c:pt idx="0">
                  <c:v>7.9575596816976214E-3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2.3872679045092837E-2</c:v>
                </c:pt>
                <c:pt idx="5">
                  <c:v>0</c:v>
                </c:pt>
                <c:pt idx="6">
                  <c:v>5.570291777188336E-2</c:v>
                </c:pt>
                <c:pt idx="7">
                  <c:v>1.3262599469496036E-2</c:v>
                </c:pt>
              </c:numCache>
            </c:numRef>
          </c:val>
        </c:ser>
        <c:axId val="99563392"/>
        <c:axId val="99564928"/>
      </c:barChart>
      <c:catAx>
        <c:axId val="99563392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/>
            </a:pPr>
            <a:endParaRPr lang="es-CL"/>
          </a:p>
        </c:txPr>
        <c:crossAx val="99564928"/>
        <c:crosses val="autoZero"/>
        <c:auto val="1"/>
        <c:lblAlgn val="ctr"/>
        <c:lblOffset val="100"/>
      </c:catAx>
      <c:valAx>
        <c:axId val="99564928"/>
        <c:scaling>
          <c:orientation val="minMax"/>
        </c:scaling>
        <c:axPos val="b"/>
        <c:majorGridlines/>
        <c:numFmt formatCode="0%" sourceLinked="0"/>
        <c:tickLblPos val="nextTo"/>
        <c:crossAx val="99563392"/>
        <c:crosses val="autoZero"/>
        <c:crossBetween val="between"/>
      </c:valAx>
    </c:plotArea>
    <c:plotVisOnly val="1"/>
    <c:dispBlanksAs val="gap"/>
  </c:chart>
  <c:spPr>
    <a:solidFill>
      <a:sysClr val="window" lastClr="FFFFFF"/>
    </a:solidFill>
    <a:ln>
      <a:solidFill>
        <a:sysClr val="windowText" lastClr="000000"/>
      </a:solidFill>
    </a:ln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Pt>
            <c:idx val="4"/>
            <c:spPr>
              <a:solidFill>
                <a:srgbClr val="CC99FF"/>
              </a:solidFill>
            </c:spPr>
          </c:dPt>
          <c:dPt>
            <c:idx val="5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Transporte </a:t>
                    </a:r>
                    <a:r>
                      <a:rPr lang="en-US" dirty="0"/>
                      <a:t>17%</a:t>
                    </a:r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-9.4051355404955031E-2"/>
                  <c:y val="-0.27018178535718262"/>
                </c:manualLayout>
              </c:layout>
              <c:showVal val="1"/>
              <c:showCatName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err="1"/>
                      <a:t>Servicios</a:t>
                    </a:r>
                    <a:r>
                      <a:rPr lang="en-US"/>
                      <a:t> </a:t>
                    </a:r>
                    <a:r>
                      <a:rPr lang="en-US" smtClean="0"/>
                      <a:t> </a:t>
                    </a:r>
                    <a:r>
                      <a:rPr lang="en-US"/>
                      <a:t>21%</a:t>
                    </a: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200"/>
                </a:pPr>
                <a:endParaRPr lang="es-CL"/>
              </a:p>
            </c:txPr>
            <c:showVal val="1"/>
            <c:showCatName val="1"/>
            <c:showLeaderLines val="1"/>
          </c:dLbls>
          <c:cat>
            <c:strRef>
              <c:f>'TIPO DE DROGAS graficos'!$J$76:$J$81</c:f>
              <c:strCache>
                <c:ptCount val="6"/>
                <c:pt idx="0">
                  <c:v>Transporte</c:v>
                </c:pt>
                <c:pt idx="1">
                  <c:v>Minería</c:v>
                </c:pt>
                <c:pt idx="2">
                  <c:v>Comercio</c:v>
                </c:pt>
                <c:pt idx="3">
                  <c:v>Construccion</c:v>
                </c:pt>
                <c:pt idx="4">
                  <c:v>Industria  y Manufactura</c:v>
                </c:pt>
                <c:pt idx="5">
                  <c:v>Servicios </c:v>
                </c:pt>
              </c:strCache>
            </c:strRef>
          </c:cat>
          <c:val>
            <c:numRef>
              <c:f>'TIPO DE DROGAS graficos'!$L$76:$L$81</c:f>
              <c:numCache>
                <c:formatCode>0%</c:formatCode>
                <c:ptCount val="6"/>
                <c:pt idx="0">
                  <c:v>0.16691957511380881</c:v>
                </c:pt>
                <c:pt idx="1">
                  <c:v>3.0565792326035138E-2</c:v>
                </c:pt>
                <c:pt idx="2">
                  <c:v>3.0999349663993096E-2</c:v>
                </c:pt>
                <c:pt idx="3">
                  <c:v>0.36310427053977917</c:v>
                </c:pt>
                <c:pt idx="4">
                  <c:v>0.19791892477780204</c:v>
                </c:pt>
                <c:pt idx="5">
                  <c:v>0.21049208757858245</c:v>
                </c:pt>
              </c:numCache>
            </c:numRef>
          </c:val>
        </c:ser>
        <c:firstSliceAng val="0"/>
      </c:pieChart>
    </c:plotArea>
    <c:plotVisOnly val="1"/>
    <c:dispBlanksAs val="zero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clustered"/>
        <c:varyColors val="1"/>
        <c:ser>
          <c:idx val="0"/>
          <c:order val="0"/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7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0,02%</a:t>
                    </a:r>
                  </a:p>
                </c:rich>
              </c:tx>
              <c:showVal val="1"/>
            </c:dLbl>
            <c:showVal val="1"/>
          </c:dLbls>
          <c:cat>
            <c:strRef>
              <c:f>'TIPO DE DROGAS graficos'!$P$28:$P$36</c:f>
              <c:strCache>
                <c:ptCount val="9"/>
                <c:pt idx="0">
                  <c:v>Coc+ Marih.+ alcoh</c:v>
                </c:pt>
                <c:pt idx="1">
                  <c:v>Coc+ Marih.</c:v>
                </c:pt>
                <c:pt idx="2">
                  <c:v>Alcohol</c:v>
                </c:pt>
                <c:pt idx="3">
                  <c:v>Anfetaminas</c:v>
                </c:pt>
                <c:pt idx="4">
                  <c:v>Opiáceos</c:v>
                </c:pt>
                <c:pt idx="5">
                  <c:v>Benzodiacepinas</c:v>
                </c:pt>
                <c:pt idx="6">
                  <c:v>Metanfetaminas</c:v>
                </c:pt>
                <c:pt idx="7">
                  <c:v>Marihuana</c:v>
                </c:pt>
                <c:pt idx="8">
                  <c:v>Cocaína</c:v>
                </c:pt>
              </c:strCache>
            </c:strRef>
          </c:cat>
          <c:val>
            <c:numRef>
              <c:f>'TIPO DE DROGAS graficos'!$Q$28:$Q$36</c:f>
              <c:numCache>
                <c:formatCode>0.0%</c:formatCode>
                <c:ptCount val="9"/>
                <c:pt idx="0" formatCode="0.00%">
                  <c:v>2.0000000000000023E-4</c:v>
                </c:pt>
                <c:pt idx="1">
                  <c:v>8.0000000000000106E-3</c:v>
                </c:pt>
                <c:pt idx="2" formatCode="0.00%">
                  <c:v>2.0000000000000023E-4</c:v>
                </c:pt>
                <c:pt idx="3">
                  <c:v>0</c:v>
                </c:pt>
                <c:pt idx="4">
                  <c:v>0</c:v>
                </c:pt>
                <c:pt idx="5">
                  <c:v>7.0000000000000045E-3</c:v>
                </c:pt>
                <c:pt idx="6" formatCode="0.00%">
                  <c:v>2.0000000000000023E-4</c:v>
                </c:pt>
                <c:pt idx="7">
                  <c:v>3.4000000000000002E-2</c:v>
                </c:pt>
                <c:pt idx="8">
                  <c:v>1.4E-2</c:v>
                </c:pt>
              </c:numCache>
            </c:numRef>
          </c:val>
        </c:ser>
        <c:axId val="113795840"/>
        <c:axId val="113797376"/>
      </c:barChart>
      <c:catAx>
        <c:axId val="11379584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s-CL"/>
          </a:p>
        </c:txPr>
        <c:crossAx val="113797376"/>
        <c:crosses val="autoZero"/>
        <c:auto val="1"/>
        <c:lblAlgn val="ctr"/>
        <c:lblOffset val="100"/>
      </c:catAx>
      <c:valAx>
        <c:axId val="113797376"/>
        <c:scaling>
          <c:orientation val="minMax"/>
        </c:scaling>
        <c:axPos val="b"/>
        <c:majorGridlines/>
        <c:numFmt formatCode="0.0%" sourceLinked="0"/>
        <c:tickLblPos val="nextTo"/>
        <c:crossAx val="113795840"/>
        <c:crosses val="autoZero"/>
        <c:crossBetween val="between"/>
        <c:majorUnit val="1.0000000000000005E-2"/>
      </c:valAx>
    </c:plotArea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varyColors val="1"/>
        <c:ser>
          <c:idx val="0"/>
          <c:order val="0"/>
          <c:dPt>
            <c:idx val="0"/>
            <c:spPr>
              <a:solidFill>
                <a:srgbClr val="CCCCFF"/>
              </a:solidFill>
            </c:spPr>
          </c:dPt>
          <c:dPt>
            <c:idx val="3"/>
            <c:spPr>
              <a:solidFill>
                <a:srgbClr val="C66951">
                  <a:lumMod val="60000"/>
                  <a:lumOff val="40000"/>
                </a:srgbClr>
              </a:solidFill>
            </c:spPr>
          </c:dPt>
          <c:dLbls>
            <c:numFmt formatCode="0.0%" sourceLinked="0"/>
            <c:txPr>
              <a:bodyPr/>
              <a:lstStyle/>
              <a:p>
                <a:pPr>
                  <a:defRPr sz="1100"/>
                </a:pPr>
                <a:endParaRPr lang="es-CL"/>
              </a:p>
            </c:txPr>
            <c:showVal val="1"/>
          </c:dLbls>
          <c:cat>
            <c:strRef>
              <c:f>'Por Rubro (3)'!$B$20:$B$25</c:f>
              <c:strCache>
                <c:ptCount val="6"/>
                <c:pt idx="0">
                  <c:v>Transporte</c:v>
                </c:pt>
                <c:pt idx="1">
                  <c:v>Mineria</c:v>
                </c:pt>
                <c:pt idx="2">
                  <c:v>Comercio</c:v>
                </c:pt>
                <c:pt idx="3">
                  <c:v>Construccion</c:v>
                </c:pt>
                <c:pt idx="4">
                  <c:v>Industria y Manufactura</c:v>
                </c:pt>
                <c:pt idx="5">
                  <c:v>Servicios</c:v>
                </c:pt>
              </c:strCache>
            </c:strRef>
          </c:cat>
          <c:val>
            <c:numRef>
              <c:f>'Por Rubro (3)'!$G$20:$G$25</c:f>
              <c:numCache>
                <c:formatCode>0.00%</c:formatCode>
                <c:ptCount val="6"/>
                <c:pt idx="0">
                  <c:v>5.7142857142857141E-2</c:v>
                </c:pt>
                <c:pt idx="1">
                  <c:v>2.8368794326241127E-2</c:v>
                </c:pt>
                <c:pt idx="2">
                  <c:v>6.9930069930069935E-2</c:v>
                </c:pt>
                <c:pt idx="3">
                  <c:v>3.0447761194029851E-2</c:v>
                </c:pt>
                <c:pt idx="4">
                  <c:v>9.6385542168674801E-2</c:v>
                </c:pt>
                <c:pt idx="5">
                  <c:v>6.6941297631307919E-2</c:v>
                </c:pt>
              </c:numCache>
            </c:numRef>
          </c:val>
        </c:ser>
        <c:axId val="113772800"/>
        <c:axId val="114311168"/>
      </c:barChart>
      <c:catAx>
        <c:axId val="113772800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es-CL"/>
          </a:p>
        </c:txPr>
        <c:crossAx val="114311168"/>
        <c:crosses val="autoZero"/>
        <c:auto val="1"/>
        <c:lblAlgn val="ctr"/>
        <c:lblOffset val="100"/>
      </c:catAx>
      <c:valAx>
        <c:axId val="114311168"/>
        <c:scaling>
          <c:orientation val="minMax"/>
        </c:scaling>
        <c:axPos val="l"/>
        <c:majorGridlines/>
        <c:numFmt formatCode="0%" sourceLinked="0"/>
        <c:tickLblPos val="nextTo"/>
        <c:crossAx val="113772800"/>
        <c:crosses val="autoZero"/>
        <c:crossBetween val="between"/>
        <c:majorUnit val="4.0000000000000022E-2"/>
      </c:valAx>
    </c:plotArea>
    <c:plotVisOnly val="1"/>
    <c:dispBlanksAs val="gap"/>
  </c:chart>
  <c:spPr>
    <a:solidFill>
      <a:sysClr val="window" lastClr="FFFFFF"/>
    </a:solidFill>
  </c:sp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dPt>
            <c:idx val="1"/>
            <c:spPr>
              <a:solidFill>
                <a:srgbClr val="FFFF00"/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6.0174886796357761E-2"/>
                  <c:y val="8.2851363324807512E-2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-7.236055715283532E-2"/>
                  <c:y val="-0.31171941086982002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200"/>
                </a:pPr>
                <a:endParaRPr lang="es-CL"/>
              </a:p>
            </c:txPr>
            <c:showVal val="1"/>
            <c:showCatName val="1"/>
            <c:showLeaderLines val="1"/>
          </c:dLbls>
          <c:cat>
            <c:strRef>
              <c:f>'GENERAL graficos'!$A$38:$A$40</c:f>
              <c:strCache>
                <c:ptCount val="3"/>
                <c:pt idx="1">
                  <c:v>Transporte</c:v>
                </c:pt>
                <c:pt idx="2">
                  <c:v>Energía</c:v>
                </c:pt>
              </c:strCache>
            </c:strRef>
          </c:cat>
          <c:val>
            <c:numRef>
              <c:f>'GENERAL graficos'!$C$38:$C$40</c:f>
              <c:numCache>
                <c:formatCode>0%</c:formatCode>
                <c:ptCount val="3"/>
                <c:pt idx="1">
                  <c:v>0.24378585086042096</c:v>
                </c:pt>
                <c:pt idx="2">
                  <c:v>0.75621414913957963</c:v>
                </c:pt>
              </c:numCache>
            </c:numRef>
          </c:val>
        </c:ser>
        <c:firstSliceAng val="0"/>
      </c:pieChart>
    </c:plotArea>
    <c:plotVisOnly val="1"/>
    <c:dispBlanksAs val="zero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dPt>
            <c:idx val="1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8.1785094083783368E-3"/>
                  <c:y val="2.6583071075531602E-2"/>
                </c:manualLayout>
              </c:layout>
              <c:showVal val="1"/>
            </c:dLbl>
            <c:dLbl>
              <c:idx val="1"/>
              <c:layout>
                <c:manualLayout>
                  <c:x val="-2.4803546082419512E-4"/>
                  <c:y val="1.8978747373754774E-2"/>
                </c:manualLayout>
              </c:layout>
              <c:showVal val="1"/>
            </c:dLbl>
            <c:dLbl>
              <c:idx val="2"/>
              <c:layout>
                <c:manualLayout>
                  <c:x val="2.0287841663296648E-2"/>
                  <c:y val="-6.286643271971522E-7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es-CL"/>
              </a:p>
            </c:txPr>
            <c:showVal val="1"/>
          </c:dLbls>
          <c:cat>
            <c:strRef>
              <c:f>'GENERAL graficos'!$A$48:$A$49</c:f>
              <c:strCache>
                <c:ptCount val="2"/>
                <c:pt idx="0">
                  <c:v>Transporte</c:v>
                </c:pt>
                <c:pt idx="1">
                  <c:v>Energía</c:v>
                </c:pt>
              </c:strCache>
            </c:strRef>
          </c:cat>
          <c:val>
            <c:numRef>
              <c:f>'GENERAL graficos'!$D$48:$D$49</c:f>
              <c:numCache>
                <c:formatCode>0.0%</c:formatCode>
                <c:ptCount val="2"/>
                <c:pt idx="0">
                  <c:v>3.9215686274509812E-3</c:v>
                </c:pt>
                <c:pt idx="1">
                  <c:v>1.0012515644555712E-2</c:v>
                </c:pt>
              </c:numCache>
            </c:numRef>
          </c:val>
        </c:ser>
        <c:gapWidth val="100"/>
        <c:axId val="114534656"/>
        <c:axId val="114536448"/>
      </c:barChart>
      <c:catAx>
        <c:axId val="11453465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es-CL"/>
          </a:p>
        </c:txPr>
        <c:crossAx val="114536448"/>
        <c:crosses val="autoZero"/>
        <c:auto val="1"/>
        <c:lblAlgn val="ctr"/>
        <c:lblOffset val="100"/>
      </c:catAx>
      <c:valAx>
        <c:axId val="114536448"/>
        <c:scaling>
          <c:orientation val="minMax"/>
        </c:scaling>
        <c:axPos val="l"/>
        <c:majorGridlines/>
        <c:numFmt formatCode="0.0%" sourceLinked="1"/>
        <c:tickLblPos val="nextTo"/>
        <c:crossAx val="114534656"/>
        <c:crosses val="autoZero"/>
        <c:crossBetween val="between"/>
        <c:majorUnit val="1.0000000000000005E-2"/>
      </c:valAx>
    </c:plotArea>
    <c:plotVisOnly val="1"/>
    <c:dispBlanksAs val="gap"/>
  </c:chart>
  <c:spPr>
    <a:solidFill>
      <a:sysClr val="window" lastClr="FFFFFF"/>
    </a:solidFill>
  </c:sp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clustered"/>
        <c:varyColors val="1"/>
        <c:ser>
          <c:idx val="0"/>
          <c:order val="0"/>
          <c:dLbls>
            <c:showVal val="1"/>
          </c:dLbls>
          <c:cat>
            <c:strRef>
              <c:f>'TIPO DE DROGAS graficos'!$L$19:$L$27</c:f>
              <c:strCache>
                <c:ptCount val="9"/>
                <c:pt idx="0">
                  <c:v>Coc+ Marih.+ alcoh</c:v>
                </c:pt>
                <c:pt idx="1">
                  <c:v>Coc+ Marih.</c:v>
                </c:pt>
                <c:pt idx="2">
                  <c:v>Alcohol</c:v>
                </c:pt>
                <c:pt idx="3">
                  <c:v>Anfetaminas</c:v>
                </c:pt>
                <c:pt idx="4">
                  <c:v>Opiáceos</c:v>
                </c:pt>
                <c:pt idx="5">
                  <c:v>Benzodiacepinas</c:v>
                </c:pt>
                <c:pt idx="6">
                  <c:v>Metanfetaminas</c:v>
                </c:pt>
                <c:pt idx="7">
                  <c:v>Marihuana</c:v>
                </c:pt>
                <c:pt idx="8">
                  <c:v>Cocaína</c:v>
                </c:pt>
              </c:strCache>
            </c:strRef>
          </c:cat>
          <c:val>
            <c:numRef>
              <c:f>'TIPO DE DROGAS graficos'!$M$19:$M$27</c:f>
              <c:numCache>
                <c:formatCode>0.0%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1.0000000000000011E-3</c:v>
                </c:pt>
                <c:pt idx="6">
                  <c:v>0</c:v>
                </c:pt>
                <c:pt idx="7">
                  <c:v>4.0000000000000044E-3</c:v>
                </c:pt>
                <c:pt idx="8">
                  <c:v>3.0000000000000022E-3</c:v>
                </c:pt>
              </c:numCache>
            </c:numRef>
          </c:val>
        </c:ser>
        <c:axId val="114433024"/>
        <c:axId val="114438912"/>
      </c:barChart>
      <c:catAx>
        <c:axId val="11443302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es-CL"/>
          </a:p>
        </c:txPr>
        <c:crossAx val="114438912"/>
        <c:crosses val="autoZero"/>
        <c:auto val="1"/>
        <c:lblAlgn val="ctr"/>
        <c:lblOffset val="100"/>
      </c:catAx>
      <c:valAx>
        <c:axId val="114438912"/>
        <c:scaling>
          <c:orientation val="minMax"/>
        </c:scaling>
        <c:axPos val="b"/>
        <c:majorGridlines/>
        <c:numFmt formatCode="0.0%" sourceLinked="1"/>
        <c:tickLblPos val="nextTo"/>
        <c:crossAx val="114433024"/>
        <c:crosses val="autoZero"/>
        <c:crossBetween val="between"/>
      </c:valAx>
    </c:plotArea>
    <c:plotVisOnly val="1"/>
    <c:dispBlanksAs val="gap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B9493-915C-4D2C-9D45-D0CC40E48B72}" type="datetimeFigureOut">
              <a:rPr lang="es-MX" smtClean="0"/>
              <a:pPr/>
              <a:t>10/03/2015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26441-F7F2-40A7-8927-EDF63A247D5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007097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1B324-EB51-7A47-8A88-71B8D440C4DE}" type="datetimeFigureOut">
              <a:rPr lang="es-ES" smtClean="0"/>
              <a:pPr/>
              <a:t>10/03/2015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C1B6C-CF4A-1748-BB20-9546BF0E79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58544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6C3-4F37-46C4-B9EE-AD8E0B9F6650}" type="datetimeFigureOut">
              <a:rPr lang="es-MX" smtClean="0"/>
              <a:pPr/>
              <a:t>10/03/2015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31C0-3660-44F9-BF84-543DA98033A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421103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6C3-4F37-46C4-B9EE-AD8E0B9F6650}" type="datetimeFigureOut">
              <a:rPr lang="es-MX" smtClean="0"/>
              <a:pPr/>
              <a:t>10/03/2015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31C0-3660-44F9-BF84-543DA98033A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417580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6C3-4F37-46C4-B9EE-AD8E0B9F6650}" type="datetimeFigureOut">
              <a:rPr lang="es-MX" smtClean="0"/>
              <a:pPr/>
              <a:t>10/03/2015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31C0-3660-44F9-BF84-543DA98033A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98158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6C3-4F37-46C4-B9EE-AD8E0B9F6650}" type="datetimeFigureOut">
              <a:rPr lang="es-MX" smtClean="0"/>
              <a:pPr/>
              <a:t>10/03/2015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31C0-3660-44F9-BF84-543DA98033A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62686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6C3-4F37-46C4-B9EE-AD8E0B9F6650}" type="datetimeFigureOut">
              <a:rPr lang="es-MX" smtClean="0"/>
              <a:pPr/>
              <a:t>10/03/2015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31C0-3660-44F9-BF84-543DA98033A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67276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6C3-4F37-46C4-B9EE-AD8E0B9F6650}" type="datetimeFigureOut">
              <a:rPr lang="es-MX" smtClean="0"/>
              <a:pPr/>
              <a:t>10/03/2015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31C0-3660-44F9-BF84-543DA98033A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111144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6C3-4F37-46C4-B9EE-AD8E0B9F6650}" type="datetimeFigureOut">
              <a:rPr lang="es-MX" smtClean="0"/>
              <a:pPr/>
              <a:t>10/03/2015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31C0-3660-44F9-BF84-543DA98033A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68496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6C3-4F37-46C4-B9EE-AD8E0B9F6650}" type="datetimeFigureOut">
              <a:rPr lang="es-MX" smtClean="0"/>
              <a:pPr/>
              <a:t>10/03/2015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31C0-3660-44F9-BF84-543DA98033A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06026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6C3-4F37-46C4-B9EE-AD8E0B9F6650}" type="datetimeFigureOut">
              <a:rPr lang="es-MX" smtClean="0"/>
              <a:pPr/>
              <a:t>10/03/2015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31C0-3660-44F9-BF84-543DA98033A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66448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6C3-4F37-46C4-B9EE-AD8E0B9F6650}" type="datetimeFigureOut">
              <a:rPr lang="es-MX" smtClean="0"/>
              <a:pPr/>
              <a:t>10/03/2015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31C0-3660-44F9-BF84-543DA98033A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50604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6C3-4F37-46C4-B9EE-AD8E0B9F6650}" type="datetimeFigureOut">
              <a:rPr lang="es-MX" smtClean="0"/>
              <a:pPr/>
              <a:t>10/03/2015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31C0-3660-44F9-BF84-543DA98033A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11463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1D6C3-4F37-46C4-B9EE-AD8E0B9F6650}" type="datetimeFigureOut">
              <a:rPr lang="es-MX" smtClean="0"/>
              <a:pPr/>
              <a:t>10/03/2015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A31C0-3660-44F9-BF84-543DA98033A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33374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1638705477"/>
              </p:ext>
            </p:extLst>
          </p:nvPr>
        </p:nvGraphicFramePr>
        <p:xfrm>
          <a:off x="4932040" y="2420888"/>
          <a:ext cx="3816424" cy="2987040"/>
        </p:xfrm>
        <a:graphic>
          <a:graphicData uri="http://schemas.openxmlformats.org/drawingml/2006/table">
            <a:tbl>
              <a:tblPr firstRow="1" firstCol="1" bandRow="1"/>
              <a:tblGrid>
                <a:gridCol w="3816424"/>
              </a:tblGrid>
              <a:tr h="13289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3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¿Su</a:t>
                      </a:r>
                      <a:r>
                        <a:rPr lang="es-CL" sz="32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empresa da positivo?</a:t>
                      </a:r>
                      <a:endParaRPr lang="es-ES" sz="3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228600" marB="228600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Resultados de testeo de Alcohol y Drogas en Trabajadores Chilenos</a:t>
                      </a:r>
                      <a:endParaRPr lang="es-ES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228600" marB="228600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s-MX" b="1" i="1" dirty="0" smtClean="0"/>
              <a:t>Resultado - Diagnóstico </a:t>
            </a:r>
            <a:br>
              <a:rPr lang="es-MX" b="1" i="1" dirty="0" smtClean="0"/>
            </a:br>
            <a:r>
              <a:rPr lang="es-MX" b="1" i="1" dirty="0" smtClean="0"/>
              <a:t>Empresas sin </a:t>
            </a:r>
            <a:r>
              <a:rPr lang="es-MX" b="1" i="1" dirty="0" err="1" smtClean="0"/>
              <a:t>testeos</a:t>
            </a:r>
            <a:endParaRPr lang="es-MX" b="1" i="1" dirty="0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467544" y="1340768"/>
            <a:ext cx="327585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Tipo de Droga consumida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1584176" y="4797152"/>
            <a:ext cx="341987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2000" dirty="0" smtClean="0"/>
              <a:t>Positivos por rubro</a:t>
            </a: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4932040" y="1628800"/>
            <a:ext cx="3096344" cy="18722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b="1" dirty="0" smtClean="0"/>
              <a:t>Del total de consumidores:</a:t>
            </a:r>
          </a:p>
          <a:p>
            <a:pPr lvl="0"/>
            <a:endParaRPr lang="es-MX" b="1" dirty="0" smtClean="0"/>
          </a:p>
          <a:p>
            <a:pPr lvl="0"/>
            <a:r>
              <a:rPr lang="es-MX" dirty="0" smtClean="0"/>
              <a:t> -55,3% consume marihuana</a:t>
            </a:r>
          </a:p>
          <a:p>
            <a:pPr lvl="0">
              <a:buFontTx/>
              <a:buChar char="-"/>
            </a:pPr>
            <a:r>
              <a:rPr lang="es-MX" dirty="0" smtClean="0"/>
              <a:t>23,7% consume benzodiacepinas</a:t>
            </a:r>
          </a:p>
          <a:p>
            <a:pPr lvl="0">
              <a:buFontTx/>
              <a:buChar char="-"/>
            </a:pPr>
            <a:r>
              <a:rPr lang="es-MX" dirty="0" smtClean="0"/>
              <a:t> 13,2% consume cocaína</a:t>
            </a:r>
          </a:p>
        </p:txBody>
      </p:sp>
      <p:graphicFrame>
        <p:nvGraphicFramePr>
          <p:cNvPr id="9" name="8 Gráfico"/>
          <p:cNvGraphicFramePr/>
          <p:nvPr/>
        </p:nvGraphicFramePr>
        <p:xfrm>
          <a:off x="3923928" y="3789040"/>
          <a:ext cx="424847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9 Gráfico"/>
          <p:cNvGraphicFramePr/>
          <p:nvPr/>
        </p:nvGraphicFramePr>
        <p:xfrm>
          <a:off x="467544" y="1772816"/>
          <a:ext cx="338437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s-MX" b="1" i="1" dirty="0" smtClean="0"/>
              <a:t>Resultados </a:t>
            </a:r>
            <a:br>
              <a:rPr lang="es-MX" b="1" i="1" dirty="0" smtClean="0"/>
            </a:br>
            <a:r>
              <a:rPr lang="es-MX" b="1" i="1" dirty="0" smtClean="0"/>
              <a:t>Empresas con </a:t>
            </a:r>
            <a:r>
              <a:rPr lang="es-MX" b="1" i="1" dirty="0" err="1" smtClean="0"/>
              <a:t>testeos</a:t>
            </a:r>
            <a:endParaRPr lang="es-MX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3826768" cy="50405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s-MX" sz="2000" dirty="0" smtClean="0"/>
              <a:t>Características de la muestra</a:t>
            </a:r>
          </a:p>
          <a:p>
            <a:pPr lvl="0"/>
            <a:endParaRPr lang="es-MX" sz="2000" dirty="0" smtClean="0"/>
          </a:p>
          <a:p>
            <a:pPr lvl="0"/>
            <a:endParaRPr lang="es-MX" sz="2000" dirty="0" smtClean="0"/>
          </a:p>
          <a:p>
            <a:pPr lvl="0"/>
            <a:endParaRPr lang="es-MX" sz="2000" dirty="0" smtClean="0"/>
          </a:p>
          <a:p>
            <a:pPr lvl="0"/>
            <a:endParaRPr lang="es-MX" sz="2000" dirty="0" smtClean="0"/>
          </a:p>
          <a:p>
            <a:pPr lvl="0">
              <a:buNone/>
            </a:pPr>
            <a:endParaRPr lang="es-MX" sz="500" dirty="0" smtClean="0"/>
          </a:p>
          <a:p>
            <a:pPr lvl="0">
              <a:buNone/>
            </a:pPr>
            <a:endParaRPr lang="es-MX" sz="2000" dirty="0" smtClean="0"/>
          </a:p>
          <a:p>
            <a:pPr lvl="0">
              <a:buNone/>
            </a:pPr>
            <a:endParaRPr lang="es-MX" sz="4400" dirty="0"/>
          </a:p>
          <a:p>
            <a:pPr>
              <a:buNone/>
            </a:pPr>
            <a:endParaRPr lang="es-MX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611560" y="4437112"/>
            <a:ext cx="2160240" cy="18722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b="1" dirty="0" smtClean="0"/>
              <a:t>Resultados del Testeo:</a:t>
            </a:r>
          </a:p>
          <a:p>
            <a:pPr lvl="0"/>
            <a:endParaRPr lang="es-MX" b="1" dirty="0" smtClean="0"/>
          </a:p>
          <a:p>
            <a:pPr lvl="0"/>
            <a:r>
              <a:rPr lang="es-MX" dirty="0" smtClean="0"/>
              <a:t> - 4,9%  positivos </a:t>
            </a:r>
          </a:p>
          <a:p>
            <a:pPr lvl="0"/>
            <a:r>
              <a:rPr lang="es-MX" dirty="0" smtClean="0"/>
              <a:t>- 95,1% negativos </a:t>
            </a:r>
          </a:p>
          <a:p>
            <a:pPr lvl="0"/>
            <a:endParaRPr lang="es-MX" dirty="0" smtClean="0"/>
          </a:p>
        </p:txBody>
      </p:sp>
      <p:graphicFrame>
        <p:nvGraphicFramePr>
          <p:cNvPr id="11" name="4 Tabla"/>
          <p:cNvGraphicFramePr>
            <a:graphicFrameLocks noGrp="1"/>
          </p:cNvGraphicFramePr>
          <p:nvPr/>
        </p:nvGraphicFramePr>
        <p:xfrm>
          <a:off x="5385471" y="1752600"/>
          <a:ext cx="3146969" cy="3108960"/>
        </p:xfrm>
        <a:graphic>
          <a:graphicData uri="http://schemas.openxmlformats.org/drawingml/2006/table">
            <a:tbl>
              <a:tblPr/>
              <a:tblGrid>
                <a:gridCol w="1492832"/>
                <a:gridCol w="1654137"/>
              </a:tblGrid>
              <a:tr h="876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Rubro</a:t>
                      </a:r>
                      <a:endParaRPr lang="es-MX" sz="2000" dirty="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9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N° de trabajadores testeados</a:t>
                      </a:r>
                      <a:endParaRPr lang="es-MX" sz="2000" dirty="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9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Transporte</a:t>
                      </a:r>
                      <a:endParaRPr lang="es-MX" sz="180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E5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711</a:t>
                      </a:r>
                      <a:endParaRPr lang="es-MX" sz="1800" dirty="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E5D2"/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Minería</a:t>
                      </a:r>
                      <a:endParaRPr lang="es-MX" sz="180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125</a:t>
                      </a:r>
                      <a:endParaRPr lang="es-MX" sz="1800" dirty="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Comercio</a:t>
                      </a:r>
                      <a:endParaRPr lang="es-MX" sz="180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5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125</a:t>
                      </a:r>
                      <a:endParaRPr lang="es-MX" sz="1800" dirty="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5D2"/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Construcción</a:t>
                      </a:r>
                      <a:endParaRPr lang="es-MX" sz="1800" dirty="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5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1.506</a:t>
                      </a:r>
                      <a:endParaRPr lang="es-MX" sz="1800" dirty="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5D2"/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Industria y Manufactura</a:t>
                      </a:r>
                      <a:endParaRPr lang="es-MX" sz="1800" dirty="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837</a:t>
                      </a:r>
                      <a:endParaRPr lang="es-MX" sz="1800" dirty="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Servicios</a:t>
                      </a:r>
                      <a:endParaRPr lang="es-MX" sz="1800" dirty="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5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878</a:t>
                      </a:r>
                      <a:endParaRPr lang="es-MX" sz="1800" dirty="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5D2"/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</a:t>
                      </a:r>
                      <a:endParaRPr lang="es-MX" sz="1800" dirty="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9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4.182</a:t>
                      </a:r>
                      <a:endParaRPr lang="es-MX" sz="1800" dirty="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9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Gráfico"/>
          <p:cNvGraphicFramePr/>
          <p:nvPr/>
        </p:nvGraphicFramePr>
        <p:xfrm>
          <a:off x="0" y="1340768"/>
          <a:ext cx="565212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s-MX" b="1" i="1" dirty="0" smtClean="0"/>
              <a:t>Resultados</a:t>
            </a:r>
            <a:br>
              <a:rPr lang="es-MX" b="1" i="1" dirty="0" smtClean="0"/>
            </a:br>
            <a:r>
              <a:rPr lang="es-MX" b="1" i="1" dirty="0" smtClean="0"/>
              <a:t>Empresas con </a:t>
            </a:r>
            <a:r>
              <a:rPr lang="es-MX" b="1" i="1" dirty="0" err="1" smtClean="0"/>
              <a:t>testeos</a:t>
            </a:r>
            <a:endParaRPr lang="es-MX" b="1" i="1" dirty="0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360040" y="1196752"/>
            <a:ext cx="341987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Tipo de Droga consumida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827584" y="5085184"/>
            <a:ext cx="341987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2000" dirty="0" smtClean="0"/>
              <a:t>Positivos por rubro</a:t>
            </a: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5796136" y="1628800"/>
            <a:ext cx="3096344" cy="18722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b="1" dirty="0" smtClean="0"/>
              <a:t>Del total de consumidores:</a:t>
            </a:r>
          </a:p>
          <a:p>
            <a:pPr lvl="0"/>
            <a:endParaRPr lang="es-MX" b="1" dirty="0" smtClean="0"/>
          </a:p>
          <a:p>
            <a:pPr lvl="0"/>
            <a:r>
              <a:rPr lang="es-MX" dirty="0" smtClean="0"/>
              <a:t> -58,6% consume marihuana</a:t>
            </a:r>
          </a:p>
          <a:p>
            <a:pPr lvl="0">
              <a:buFontTx/>
              <a:buChar char="-"/>
            </a:pPr>
            <a:r>
              <a:rPr lang="es-MX" dirty="0" smtClean="0"/>
              <a:t> 23,8% consume cocaína</a:t>
            </a:r>
          </a:p>
          <a:p>
            <a:pPr lvl="0">
              <a:buFontTx/>
              <a:buChar char="-"/>
            </a:pPr>
            <a:r>
              <a:rPr lang="es-MX" dirty="0" smtClean="0"/>
              <a:t> 13,2% ambas</a:t>
            </a:r>
          </a:p>
        </p:txBody>
      </p:sp>
      <p:graphicFrame>
        <p:nvGraphicFramePr>
          <p:cNvPr id="10" name="9 Gráfico"/>
          <p:cNvGraphicFramePr/>
          <p:nvPr/>
        </p:nvGraphicFramePr>
        <p:xfrm>
          <a:off x="395536" y="1700808"/>
          <a:ext cx="5612130" cy="214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Gráfico"/>
          <p:cNvGraphicFramePr/>
          <p:nvPr/>
        </p:nvGraphicFramePr>
        <p:xfrm>
          <a:off x="3203848" y="3933056"/>
          <a:ext cx="4533900" cy="240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s-MX" b="1" i="1" dirty="0" smtClean="0"/>
              <a:t>Resultados </a:t>
            </a:r>
            <a:br>
              <a:rPr lang="es-MX" b="1" i="1" dirty="0" smtClean="0"/>
            </a:br>
            <a:r>
              <a:rPr lang="es-MX" b="1" i="1" dirty="0" smtClean="0"/>
              <a:t>Empresas con programa DFWP</a:t>
            </a:r>
            <a:endParaRPr lang="es-MX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484784"/>
            <a:ext cx="3826768" cy="50405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s-MX" sz="2000" dirty="0" smtClean="0"/>
              <a:t>Características de la muestra</a:t>
            </a:r>
          </a:p>
          <a:p>
            <a:pPr lvl="0"/>
            <a:endParaRPr lang="es-MX" sz="2000" dirty="0" smtClean="0"/>
          </a:p>
          <a:p>
            <a:pPr lvl="0"/>
            <a:endParaRPr lang="es-MX" sz="2000" dirty="0" smtClean="0"/>
          </a:p>
          <a:p>
            <a:pPr lvl="0"/>
            <a:endParaRPr lang="es-MX" sz="2000" dirty="0" smtClean="0"/>
          </a:p>
          <a:p>
            <a:pPr lvl="0"/>
            <a:endParaRPr lang="es-MX" sz="2000" dirty="0" smtClean="0"/>
          </a:p>
          <a:p>
            <a:pPr lvl="0">
              <a:buNone/>
            </a:pPr>
            <a:endParaRPr lang="es-MX" sz="500" dirty="0" smtClean="0"/>
          </a:p>
          <a:p>
            <a:pPr lvl="0">
              <a:buNone/>
            </a:pPr>
            <a:endParaRPr lang="es-MX" sz="2000" dirty="0" smtClean="0"/>
          </a:p>
          <a:p>
            <a:pPr lvl="0">
              <a:buNone/>
            </a:pPr>
            <a:endParaRPr lang="es-MX" sz="4400" dirty="0"/>
          </a:p>
          <a:p>
            <a:endParaRPr lang="es-MX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5940152" y="4509120"/>
            <a:ext cx="2160240" cy="18722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b="1" dirty="0" smtClean="0"/>
              <a:t>Resultados del Testeo:</a:t>
            </a:r>
          </a:p>
          <a:p>
            <a:pPr lvl="0"/>
            <a:endParaRPr lang="es-MX" b="1" dirty="0" smtClean="0"/>
          </a:p>
          <a:p>
            <a:pPr lvl="0"/>
            <a:r>
              <a:rPr lang="es-MX" dirty="0" smtClean="0"/>
              <a:t> - 0,8%  positivos </a:t>
            </a:r>
          </a:p>
          <a:p>
            <a:pPr lvl="0"/>
            <a:r>
              <a:rPr lang="es-MX" dirty="0" smtClean="0"/>
              <a:t>- 99,2% negativos </a:t>
            </a:r>
          </a:p>
          <a:p>
            <a:pPr lvl="0"/>
            <a:endParaRPr lang="es-MX" dirty="0" smtClean="0"/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4499992" y="5373216"/>
            <a:ext cx="936104" cy="0"/>
          </a:xfrm>
          <a:prstGeom prst="straightConnector1">
            <a:avLst/>
          </a:prstGeom>
          <a:ln>
            <a:solidFill>
              <a:srgbClr val="54B0A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8 Gráfico"/>
          <p:cNvGraphicFramePr/>
          <p:nvPr/>
        </p:nvGraphicFramePr>
        <p:xfrm>
          <a:off x="1979712" y="1844824"/>
          <a:ext cx="460851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9 Rectángulo redondeado"/>
          <p:cNvSpPr/>
          <p:nvPr/>
        </p:nvSpPr>
        <p:spPr>
          <a:xfrm>
            <a:off x="395536" y="4725144"/>
            <a:ext cx="3744416" cy="1224136"/>
          </a:xfrm>
          <a:prstGeom prst="roundRect">
            <a:avLst/>
          </a:prstGeom>
          <a:solidFill>
            <a:srgbClr val="54B0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Muestra total: 1.023 trabajadores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s-MX" b="1" i="1" dirty="0" smtClean="0"/>
              <a:t>Resultados</a:t>
            </a:r>
            <a:br>
              <a:rPr lang="es-MX" b="1" i="1" dirty="0" smtClean="0"/>
            </a:br>
            <a:r>
              <a:rPr lang="es-MX" b="1" i="1" dirty="0" smtClean="0"/>
              <a:t>Empresas con programas DFWP</a:t>
            </a:r>
            <a:endParaRPr lang="es-MX" b="1" i="1" dirty="0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323528" y="1268760"/>
            <a:ext cx="341987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Tipo de Droga consumida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827584" y="5085184"/>
            <a:ext cx="341987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2000" dirty="0" smtClean="0"/>
              <a:t>Positivos por rubro</a:t>
            </a: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5220072" y="1988840"/>
            <a:ext cx="3672408" cy="18722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b="1" dirty="0" smtClean="0"/>
              <a:t>Del total de consumidores:</a:t>
            </a:r>
          </a:p>
          <a:p>
            <a:pPr lvl="0"/>
            <a:endParaRPr lang="es-MX" b="1" dirty="0" smtClean="0"/>
          </a:p>
          <a:p>
            <a:pPr lvl="0"/>
            <a:r>
              <a:rPr lang="es-MX" dirty="0" smtClean="0"/>
              <a:t> -50% consume marihuana</a:t>
            </a:r>
          </a:p>
          <a:p>
            <a:pPr lvl="0">
              <a:buFontTx/>
              <a:buChar char="-"/>
            </a:pPr>
            <a:r>
              <a:rPr lang="es-MX" dirty="0" smtClean="0"/>
              <a:t> 37,5% consume cocaína</a:t>
            </a:r>
          </a:p>
          <a:p>
            <a:pPr lvl="0">
              <a:buFontTx/>
              <a:buChar char="-"/>
            </a:pPr>
            <a:r>
              <a:rPr lang="es-MX" dirty="0" smtClean="0"/>
              <a:t> 12,5% consume benzodiacepinas</a:t>
            </a:r>
          </a:p>
        </p:txBody>
      </p:sp>
      <p:graphicFrame>
        <p:nvGraphicFramePr>
          <p:cNvPr id="8" name="7 Gráfico"/>
          <p:cNvGraphicFramePr/>
          <p:nvPr/>
        </p:nvGraphicFramePr>
        <p:xfrm>
          <a:off x="3275856" y="4509120"/>
          <a:ext cx="4486275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8 Gráfico"/>
          <p:cNvGraphicFramePr/>
          <p:nvPr/>
        </p:nvGraphicFramePr>
        <p:xfrm>
          <a:off x="683568" y="1772816"/>
          <a:ext cx="475252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" sz="4000" b="1" i="1" dirty="0" smtClean="0"/>
              <a:t>Comparación de Resultados</a:t>
            </a:r>
            <a:endParaRPr lang="es-ES" sz="4000" b="1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s-CL" sz="2200" dirty="0" smtClean="0"/>
              <a:t>Importancia de una política de control de A&amp;D en las compañías</a:t>
            </a:r>
          </a:p>
        </p:txBody>
      </p:sp>
      <p:graphicFrame>
        <p:nvGraphicFramePr>
          <p:cNvPr id="5" name="4 Gráfico"/>
          <p:cNvGraphicFramePr/>
          <p:nvPr/>
        </p:nvGraphicFramePr>
        <p:xfrm>
          <a:off x="1331641" y="2528887"/>
          <a:ext cx="6480720" cy="3636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51557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" sz="4000" b="1" i="1" dirty="0" smtClean="0"/>
              <a:t>Comparación de Resultados</a:t>
            </a:r>
            <a:endParaRPr lang="es-ES" sz="4000" b="1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84176"/>
            <a:ext cx="8229600" cy="103671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s-CL" sz="2200" dirty="0" smtClean="0"/>
              <a:t>Sectores con mayor detección de consumo reciente</a:t>
            </a:r>
          </a:p>
        </p:txBody>
      </p:sp>
      <p:graphicFrame>
        <p:nvGraphicFramePr>
          <p:cNvPr id="6" name="5 Gráfico"/>
          <p:cNvGraphicFramePr/>
          <p:nvPr/>
        </p:nvGraphicFramePr>
        <p:xfrm>
          <a:off x="1331640" y="1988840"/>
          <a:ext cx="6264696" cy="410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51557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" sz="4000" b="1" i="1" dirty="0" smtClean="0"/>
              <a:t>Conclusiones</a:t>
            </a:r>
            <a:endParaRPr lang="es-ES" sz="4000" b="1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4349079"/>
          </a:xfrm>
        </p:spPr>
        <p:txBody>
          <a:bodyPr>
            <a:noAutofit/>
          </a:bodyPr>
          <a:lstStyle/>
          <a:p>
            <a:pPr lvl="0"/>
            <a:r>
              <a:rPr lang="es-ES" sz="1800" dirty="0" smtClean="0"/>
              <a:t>La tasa de positivos para Alcohol y Drogas, según testeo es mayor en los trabajadores que se desempeñan en empresas que no realizan ninguna acción preventiva respecto al consumo de alcohol y drogas, </a:t>
            </a:r>
            <a:r>
              <a:rPr lang="es-ES" sz="1800" b="1" dirty="0" smtClean="0"/>
              <a:t>10,1% versus 0,8%</a:t>
            </a:r>
            <a:r>
              <a:rPr lang="es-ES" sz="1800" dirty="0" smtClean="0"/>
              <a:t> en empresa en Programa DFWP.</a:t>
            </a:r>
            <a:endParaRPr lang="es-MX" sz="1800" dirty="0" smtClean="0"/>
          </a:p>
          <a:p>
            <a:pPr lvl="0"/>
            <a:r>
              <a:rPr lang="es-ES" sz="1800" dirty="0" smtClean="0"/>
              <a:t>En aquellas empresas que realizan testeo, aun cuando es esporádico, de alcohol y de drogas en sus trabajadores, se observa una diferencia de 50 puntos porcentuales menos que aquellas empresas que no realizan testeo. </a:t>
            </a:r>
            <a:r>
              <a:rPr lang="es-ES" sz="1800" b="1" dirty="0" smtClean="0"/>
              <a:t>10,1% V/S 4,9%</a:t>
            </a:r>
            <a:endParaRPr lang="es-MX" sz="1800" dirty="0" smtClean="0"/>
          </a:p>
          <a:p>
            <a:pPr lvl="0"/>
            <a:r>
              <a:rPr lang="es-ES" sz="1800" dirty="0" smtClean="0"/>
              <a:t>En aquellas empresas que actualmente se encuentran en proceso de ejecución del Programa DFWP, se observa una disminución del 10% a menos de 1% en el consumo reciente de alcohol y drogas licitas e ilícitas.</a:t>
            </a:r>
            <a:endParaRPr lang="es-MX" sz="1800" dirty="0" smtClean="0"/>
          </a:p>
          <a:p>
            <a:pPr lvl="0"/>
            <a:r>
              <a:rPr lang="es-ES" sz="1800" dirty="0" smtClean="0"/>
              <a:t>La droga preferida por la mayoría de los trabajadores (sobre el 58%) indistintamente de las acciones que realice la empresa en la cual se desempeña,  es la </a:t>
            </a:r>
            <a:r>
              <a:rPr lang="es-ES" sz="1800" smtClean="0"/>
              <a:t>marihuana.</a:t>
            </a:r>
            <a:endParaRPr 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51557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e-press\Downloads\graci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84" y="404664"/>
            <a:ext cx="8982212" cy="4581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65772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b="1" i="1" dirty="0" smtClean="0"/>
              <a:t>Introducción</a:t>
            </a:r>
            <a:endParaRPr lang="es-MX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7"/>
          </a:xfrm>
        </p:spPr>
        <p:txBody>
          <a:bodyPr>
            <a:normAutofit fontScale="92500" lnSpcReduction="20000"/>
          </a:bodyPr>
          <a:lstStyle/>
          <a:p>
            <a:pPr algn="just" eaLnBrk="0" hangingPunct="0"/>
            <a:r>
              <a:rPr lang="es-ES" sz="2400" dirty="0" smtClean="0">
                <a:solidFill>
                  <a:srgbClr val="0D0D0D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Los problemas relacionados con el consumo de alcohol y drogas</a:t>
            </a:r>
            <a:br>
              <a:rPr lang="es-ES" sz="2400" dirty="0" smtClean="0">
                <a:solidFill>
                  <a:srgbClr val="0D0D0D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lang="es-ES" sz="2400" dirty="0" smtClean="0">
                <a:solidFill>
                  <a:srgbClr val="0D0D0D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ilícitas pueden surgir como consecuencia de factores personales,</a:t>
            </a:r>
            <a:br>
              <a:rPr lang="es-ES" sz="2400" dirty="0" smtClean="0">
                <a:solidFill>
                  <a:srgbClr val="0D0D0D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lang="es-ES" sz="2400" dirty="0" smtClean="0">
                <a:solidFill>
                  <a:srgbClr val="0D0D0D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familiares, sociales o laborales o de una combinación de estos.</a:t>
            </a:r>
            <a:br>
              <a:rPr lang="es-ES" sz="2400" dirty="0" smtClean="0">
                <a:solidFill>
                  <a:srgbClr val="0D0D0D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lang="es-ES" sz="2400" dirty="0" smtClean="0">
              <a:solidFill>
                <a:srgbClr val="0D0D0D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just" eaLnBrk="0" hangingPunct="0"/>
            <a:r>
              <a:rPr lang="es-ES" sz="2400" dirty="0" smtClean="0">
                <a:solidFill>
                  <a:srgbClr val="0D0D0D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Dichos problemas no solo tienen un efecto negativo sobre la salud y</a:t>
            </a:r>
            <a:br>
              <a:rPr lang="es-ES" sz="2400" dirty="0" smtClean="0">
                <a:solidFill>
                  <a:srgbClr val="0D0D0D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lang="es-ES" sz="2400" dirty="0" smtClean="0">
                <a:solidFill>
                  <a:srgbClr val="0D0D0D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el bienestar de los trabajadores, sino que además pueden ocasionar</a:t>
            </a:r>
            <a:br>
              <a:rPr lang="es-ES" sz="2400" dirty="0" smtClean="0">
                <a:solidFill>
                  <a:srgbClr val="0D0D0D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lang="es-ES" sz="2400" dirty="0" smtClean="0">
                <a:solidFill>
                  <a:srgbClr val="0D0D0D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problemas laborales, tanto en el desempeño, productividad,</a:t>
            </a:r>
            <a:br>
              <a:rPr lang="es-ES" sz="2400" dirty="0" smtClean="0">
                <a:solidFill>
                  <a:srgbClr val="0D0D0D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lang="es-ES" sz="2400" dirty="0" smtClean="0">
                <a:solidFill>
                  <a:srgbClr val="0D0D0D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seguridad, accidentabilidad y clima laboral entre otros. </a:t>
            </a:r>
          </a:p>
          <a:p>
            <a:pPr algn="just" eaLnBrk="0" hangingPunct="0">
              <a:buNone/>
            </a:pPr>
            <a:endParaRPr lang="es-ES" sz="2400" dirty="0" smtClean="0">
              <a:solidFill>
                <a:srgbClr val="0D0D0D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just" eaLnBrk="0" hangingPunct="0"/>
            <a:r>
              <a:rPr lang="es-ES" sz="2400" dirty="0" smtClean="0">
                <a:solidFill>
                  <a:srgbClr val="0D0D0D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Según datos de la Asociación Chilena de Salud (AChS), cada año las</a:t>
            </a:r>
            <a:br>
              <a:rPr lang="es-ES" sz="2400" dirty="0" smtClean="0">
                <a:solidFill>
                  <a:srgbClr val="0D0D0D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lang="es-ES" sz="2400" dirty="0" smtClean="0">
                <a:solidFill>
                  <a:srgbClr val="0D0D0D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empresas pierden más de US$ 6,6 millones producto de accidentes</a:t>
            </a:r>
            <a:br>
              <a:rPr lang="es-ES" sz="2400" dirty="0" smtClean="0">
                <a:solidFill>
                  <a:srgbClr val="0D0D0D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lang="es-ES" sz="2400" dirty="0" smtClean="0">
                <a:solidFill>
                  <a:srgbClr val="0D0D0D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laborales y, al ser periciados, un 29% de ellos arroja positivo en</a:t>
            </a:r>
            <a:br>
              <a:rPr lang="es-ES" sz="2400" dirty="0" smtClean="0">
                <a:solidFill>
                  <a:srgbClr val="0D0D0D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lang="es-ES" sz="2400" dirty="0" smtClean="0">
                <a:solidFill>
                  <a:srgbClr val="0D0D0D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consumo de alcohol y/o drogas, por lo que es un tema relevante</a:t>
            </a:r>
            <a:br>
              <a:rPr lang="es-ES" sz="2400" dirty="0" smtClean="0">
                <a:solidFill>
                  <a:srgbClr val="0D0D0D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lang="es-ES" sz="2400" dirty="0" smtClean="0">
                <a:solidFill>
                  <a:srgbClr val="0D0D0D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para las compañías.</a:t>
            </a:r>
          </a:p>
          <a:p>
            <a:pPr algn="just" eaLnBrk="0" hangingPunct="0"/>
            <a:endParaRPr lang="es-ES" sz="2800" dirty="0" smtClean="0">
              <a:latin typeface="Times New Roman" pitchFamily="18" charset="0"/>
              <a:ea typeface="Times New Roman" pitchFamily="18" charset="0"/>
              <a:cs typeface="Calibri" pitchFamily="34" charset="0"/>
            </a:endParaRPr>
          </a:p>
          <a:p>
            <a:pPr>
              <a:buNone/>
            </a:pPr>
            <a:endParaRPr lang="es-MX" sz="2100" dirty="0" smtClean="0"/>
          </a:p>
          <a:p>
            <a:pPr>
              <a:buNone/>
            </a:pPr>
            <a:endParaRPr lang="es-MX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b="1" i="1" dirty="0" smtClean="0"/>
              <a:t>Introducción</a:t>
            </a:r>
            <a:endParaRPr lang="es-MX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7"/>
          </a:xfrm>
        </p:spPr>
        <p:txBody>
          <a:bodyPr>
            <a:normAutofit/>
          </a:bodyPr>
          <a:lstStyle/>
          <a:p>
            <a:pPr algn="just" eaLnBrk="0" hangingPunct="0"/>
            <a:r>
              <a:rPr lang="es-ES" sz="2800" dirty="0" smtClean="0"/>
              <a:t>Es en este escenario que Global Partners entrega la</a:t>
            </a:r>
            <a:br>
              <a:rPr lang="es-ES" sz="2800" dirty="0" smtClean="0"/>
            </a:br>
            <a:r>
              <a:rPr lang="es-ES" sz="2800" dirty="0" smtClean="0"/>
              <a:t>tercera versión del estudio</a:t>
            </a:r>
            <a:r>
              <a:rPr lang="es-ES" sz="2800" b="1" dirty="0" smtClean="0"/>
              <a:t> ¿Su Empresa da Positivo?</a:t>
            </a:r>
            <a:br>
              <a:rPr lang="es-ES" sz="2800" b="1" dirty="0" smtClean="0"/>
            </a:br>
            <a:r>
              <a:rPr lang="es-ES" sz="2800" b="1" dirty="0" smtClean="0"/>
              <a:t>“Resultado de Testeo de Alcohol y Drogas en Trabajadores Chilenos”. </a:t>
            </a:r>
            <a:endParaRPr lang="es-ES" sz="2800" dirty="0" smtClean="0">
              <a:latin typeface="Times New Roman" pitchFamily="18" charset="0"/>
              <a:ea typeface="Times New Roman" pitchFamily="18" charset="0"/>
              <a:cs typeface="Calibri" pitchFamily="34" charset="0"/>
            </a:endParaRPr>
          </a:p>
          <a:p>
            <a:pPr>
              <a:buNone/>
            </a:pPr>
            <a:endParaRPr lang="es-MX" sz="2100" dirty="0" smtClean="0"/>
          </a:p>
          <a:p>
            <a:pPr>
              <a:buNone/>
            </a:pPr>
            <a:endParaRPr lang="es-MX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b="1" i="1" dirty="0" smtClean="0"/>
              <a:t>Objetivos </a:t>
            </a:r>
            <a:endParaRPr lang="es-MX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</p:spPr>
        <p:txBody>
          <a:bodyPr>
            <a:normAutofit/>
          </a:bodyPr>
          <a:lstStyle/>
          <a:p>
            <a:pPr lvl="0"/>
            <a:r>
              <a:rPr lang="es-ES" sz="2600" dirty="0" smtClean="0"/>
              <a:t>Describir la magnitud del consumo de alcohol y drogas lícitas e ilícitas del año 2013, en trabajadores chilenos en base a </a:t>
            </a:r>
            <a:r>
              <a:rPr lang="es-ES" sz="2600" dirty="0" err="1" smtClean="0"/>
              <a:t>testeos</a:t>
            </a:r>
            <a:r>
              <a:rPr lang="es-ES" sz="2600" dirty="0" smtClean="0"/>
              <a:t>.</a:t>
            </a:r>
            <a:endParaRPr lang="es-MX" sz="2600" dirty="0" smtClean="0"/>
          </a:p>
          <a:p>
            <a:pPr>
              <a:buNone/>
            </a:pPr>
            <a:endParaRPr lang="es-MX" sz="2600" dirty="0" smtClean="0"/>
          </a:p>
          <a:p>
            <a:pPr lvl="0"/>
            <a:r>
              <a:rPr lang="es-ES" sz="2600" dirty="0" smtClean="0"/>
              <a:t>Establecer una comparación general de resultados con empresas que realizan acciones de prevención e inhibición del consumo y aquellas que no realizan ninguna acción especifica de control.</a:t>
            </a:r>
            <a:endParaRPr lang="es-MX" sz="2600" dirty="0" smtClean="0"/>
          </a:p>
          <a:p>
            <a:pPr lvl="0">
              <a:buNone/>
            </a:pPr>
            <a:r>
              <a:rPr lang="es-ES" sz="2600" dirty="0" smtClean="0"/>
              <a:t> </a:t>
            </a:r>
            <a:endParaRPr lang="es-MX" sz="2600" dirty="0" smtClean="0"/>
          </a:p>
          <a:p>
            <a:pPr>
              <a:buNone/>
            </a:pPr>
            <a:endParaRPr lang="es-MX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188640"/>
            <a:ext cx="8229600" cy="1143000"/>
          </a:xfrm>
        </p:spPr>
        <p:txBody>
          <a:bodyPr/>
          <a:lstStyle/>
          <a:p>
            <a:pPr algn="r"/>
            <a:r>
              <a:rPr lang="es-MX" b="1" i="1" dirty="0" smtClean="0"/>
              <a:t>Metodología</a:t>
            </a:r>
            <a:endParaRPr lang="es-MX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6149279"/>
          </a:xfrm>
        </p:spPr>
        <p:txBody>
          <a:bodyPr>
            <a:noAutofit/>
          </a:bodyPr>
          <a:lstStyle/>
          <a:p>
            <a:r>
              <a:rPr lang="es-ES" sz="2000" dirty="0" smtClean="0"/>
              <a:t>El proyecto se realizó en empresas que realizan testeo de drogas en Global Partners, pertenecientes a diferentes sectores de actividad económica: Comercio, Transporte, Industria, Minería, Energía y Combustible, Servicios y Construcción. </a:t>
            </a:r>
            <a:br>
              <a:rPr lang="es-ES" sz="2000" dirty="0" smtClean="0"/>
            </a:br>
            <a:endParaRPr lang="es-MX" sz="2000" dirty="0" smtClean="0"/>
          </a:p>
          <a:p>
            <a:pPr algn="just" eaLnBrk="0" hangingPunct="0"/>
            <a:r>
              <a:rPr lang="es-ES" sz="2000" b="1" dirty="0" smtClean="0"/>
              <a:t>Universo:</a:t>
            </a:r>
            <a:r>
              <a:rPr lang="es-ES" sz="2000" dirty="0" smtClean="0"/>
              <a:t> personas de entre 18 y 65 años, hombres y mujeres con diversos</a:t>
            </a:r>
            <a:br>
              <a:rPr lang="es-ES" sz="2000" dirty="0" smtClean="0"/>
            </a:br>
            <a:r>
              <a:rPr lang="es-ES" sz="2000" dirty="0" smtClean="0"/>
              <a:t>grados de instrucción y niveles socioeconómicos.</a:t>
            </a:r>
          </a:p>
          <a:p>
            <a:pPr algn="just" eaLnBrk="0" hangingPunct="0"/>
            <a:endParaRPr lang="es-MX" sz="2000" dirty="0" smtClean="0"/>
          </a:p>
          <a:p>
            <a:r>
              <a:rPr lang="es-ES" sz="2000" b="1" dirty="0" smtClean="0"/>
              <a:t>Muestra:  </a:t>
            </a:r>
            <a:r>
              <a:rPr lang="es-ES" sz="2000" dirty="0" smtClean="0"/>
              <a:t>Definida en base a todas las personas que fueron efectivamente testeadas bajo el estándar del Programa DFWP, pertenecientes a las distintas industrias señaladas. La </a:t>
            </a:r>
            <a:r>
              <a:rPr lang="es-ES" sz="2000" b="1" dirty="0" smtClean="0"/>
              <a:t>muestra seleccionada tiene un nivel de confianza de 99%</a:t>
            </a:r>
            <a:r>
              <a:rPr lang="es-ES" sz="2000" dirty="0" smtClean="0"/>
              <a:t> y un intervalo de confianza menor al 2%.</a:t>
            </a:r>
            <a:br>
              <a:rPr lang="es-ES" sz="2000" dirty="0" smtClean="0"/>
            </a:br>
            <a:endParaRPr lang="es-MX" sz="20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6149279"/>
          </a:xfrm>
        </p:spPr>
        <p:txBody>
          <a:bodyPr>
            <a:noAutofit/>
          </a:bodyPr>
          <a:lstStyle/>
          <a:p>
            <a:r>
              <a:rPr lang="es-ES" sz="2000" dirty="0" smtClean="0"/>
              <a:t>De este modo, la muestra efectiva de testeados para alcohol y drogas ilícitas (marihuana, cocaína, metanfetaminas), alcanzó </a:t>
            </a:r>
            <a:r>
              <a:rPr lang="es-ES" sz="2000" b="1" dirty="0" smtClean="0"/>
              <a:t>a 5.582 trabajadores. </a:t>
            </a:r>
          </a:p>
          <a:p>
            <a:endParaRPr lang="es-ES" sz="2000" b="1" dirty="0" smtClean="0"/>
          </a:p>
          <a:p>
            <a:r>
              <a:rPr lang="es-ES" sz="2000" dirty="0" smtClean="0"/>
              <a:t>De esta base se extrae una sub muestra en la que, adicionalmente al alcohol y las drogas ilícitas, fueron testeadas drogas de abuso o licitas (opiáceos, benzodiacepinas, anfetaminas) la que alcanzó a </a:t>
            </a:r>
            <a:r>
              <a:rPr lang="es-ES" sz="2000" b="1" dirty="0" smtClean="0"/>
              <a:t>2.244 personas.</a:t>
            </a:r>
            <a:endParaRPr lang="es-MX" sz="2000" dirty="0" smtClean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18864" y="188640"/>
            <a:ext cx="8229600" cy="1143000"/>
          </a:xfrm>
        </p:spPr>
        <p:txBody>
          <a:bodyPr/>
          <a:lstStyle/>
          <a:p>
            <a:pPr algn="r"/>
            <a:r>
              <a:rPr lang="es-MX" b="1" i="1" dirty="0" smtClean="0"/>
              <a:t>Metodología</a:t>
            </a:r>
            <a:endParaRPr lang="es-MX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188640"/>
            <a:ext cx="8229600" cy="1143000"/>
          </a:xfrm>
        </p:spPr>
        <p:txBody>
          <a:bodyPr/>
          <a:lstStyle/>
          <a:p>
            <a:pPr algn="r"/>
            <a:r>
              <a:rPr lang="es-MX" b="1" i="1" dirty="0" smtClean="0"/>
              <a:t>Metodología</a:t>
            </a:r>
            <a:endParaRPr lang="es-MX" b="1" i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971600" y="1916832"/>
          <a:ext cx="6912768" cy="3352800"/>
        </p:xfrm>
        <a:graphic>
          <a:graphicData uri="http://schemas.openxmlformats.org/drawingml/2006/table">
            <a:tbl>
              <a:tblPr/>
              <a:tblGrid>
                <a:gridCol w="2149649"/>
                <a:gridCol w="2381925"/>
                <a:gridCol w="2381194"/>
              </a:tblGrid>
              <a:tr h="256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Rubro</a:t>
                      </a:r>
                      <a:endParaRPr lang="es-MX" sz="2000" dirty="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9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N° de trabajadores testeados</a:t>
                      </a:r>
                      <a:endParaRPr lang="es-MX" sz="2000" dirty="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9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N° de empresas</a:t>
                      </a:r>
                      <a:endParaRPr lang="es-MX" sz="2000" dirty="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9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Transporte</a:t>
                      </a:r>
                      <a:endParaRPr lang="es-MX" sz="1800" dirty="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E5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770</a:t>
                      </a:r>
                      <a:endParaRPr lang="es-MX" sz="1800" dirty="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E5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</a:rPr>
                        <a:t>16</a:t>
                      </a:r>
                      <a:endParaRPr lang="es-MX" sz="180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9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E5D2"/>
                    </a:solidFill>
                  </a:tcPr>
                </a:tc>
              </a:tr>
              <a:tr h="2560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Minería</a:t>
                      </a:r>
                      <a:endParaRPr lang="es-MX" sz="180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141</a:t>
                      </a:r>
                      <a:endParaRPr lang="es-MX" sz="1800" dirty="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</a:rPr>
                        <a:t>4</a:t>
                      </a:r>
                      <a:endParaRPr lang="es-MX" sz="180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0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Comercio</a:t>
                      </a:r>
                      <a:endParaRPr lang="es-MX" sz="180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5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143</a:t>
                      </a:r>
                      <a:endParaRPr lang="es-MX" sz="1800" dirty="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5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</a:rPr>
                        <a:t>4</a:t>
                      </a:r>
                      <a:endParaRPr lang="es-MX" sz="1800" dirty="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5D2"/>
                    </a:solidFill>
                  </a:tcPr>
                </a:tc>
              </a:tr>
              <a:tr h="2560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Energía y Combustible</a:t>
                      </a:r>
                      <a:endParaRPr lang="es-MX" sz="180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969</a:t>
                      </a:r>
                      <a:endParaRPr lang="es-MX" sz="180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</a:rPr>
                        <a:t>8</a:t>
                      </a:r>
                      <a:endParaRPr lang="es-MX" sz="1800" dirty="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0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Construcción</a:t>
                      </a:r>
                      <a:endParaRPr lang="es-MX" sz="1800" dirty="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5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1.675</a:t>
                      </a:r>
                      <a:endParaRPr lang="es-MX" sz="180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5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</a:rPr>
                        <a:t>30</a:t>
                      </a:r>
                      <a:endParaRPr lang="es-MX" sz="1800" dirty="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5D2"/>
                    </a:solidFill>
                  </a:tcPr>
                </a:tc>
              </a:tr>
              <a:tr h="2560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Industria y Manufactura</a:t>
                      </a:r>
                      <a:endParaRPr lang="es-MX" sz="180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913</a:t>
                      </a:r>
                      <a:endParaRPr lang="es-MX" sz="180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</a:rPr>
                        <a:t>13</a:t>
                      </a:r>
                      <a:endParaRPr lang="es-MX" sz="1800" dirty="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0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Servicios</a:t>
                      </a:r>
                      <a:endParaRPr lang="es-MX" sz="180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5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971</a:t>
                      </a:r>
                      <a:endParaRPr lang="es-MX" sz="180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5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</a:rPr>
                        <a:t>34</a:t>
                      </a:r>
                      <a:endParaRPr lang="es-MX" sz="1800" dirty="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5D2"/>
                    </a:solidFill>
                  </a:tcPr>
                </a:tc>
              </a:tr>
              <a:tr h="2560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</a:t>
                      </a:r>
                      <a:endParaRPr lang="es-MX" sz="1800" dirty="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9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5.582</a:t>
                      </a:r>
                      <a:endParaRPr lang="es-MX" sz="180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9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109</a:t>
                      </a:r>
                      <a:endParaRPr lang="es-MX" sz="1800" dirty="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9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99592" y="141277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Muestra por Sector industrial </a:t>
            </a:r>
            <a:endParaRPr lang="es-MX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1792288" y="4005064"/>
            <a:ext cx="5486400" cy="566738"/>
          </a:xfrm>
        </p:spPr>
        <p:txBody>
          <a:bodyPr>
            <a:noAutofit/>
          </a:bodyPr>
          <a:lstStyle/>
          <a:p>
            <a:r>
              <a:rPr lang="es-MX" sz="4000" i="1" dirty="0" smtClean="0"/>
              <a:t>Principales Resultados</a:t>
            </a:r>
            <a:endParaRPr lang="es-MX" sz="4000" i="1" dirty="0"/>
          </a:p>
        </p:txBody>
      </p:sp>
      <p:sp>
        <p:nvSpPr>
          <p:cNvPr id="9" name="5 Marcador de texto"/>
          <p:cNvSpPr txBox="1">
            <a:spLocks/>
          </p:cNvSpPr>
          <p:nvPr/>
        </p:nvSpPr>
        <p:spPr>
          <a:xfrm>
            <a:off x="1792288" y="4797152"/>
            <a:ext cx="6020072" cy="13681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s-MX" sz="2000" dirty="0" smtClean="0"/>
              <a:t>Diagnóstico (empresas sin </a:t>
            </a:r>
            <a:r>
              <a:rPr lang="es-MX" sz="2000" dirty="0" err="1" smtClean="0"/>
              <a:t>testeos</a:t>
            </a:r>
            <a:r>
              <a:rPr lang="es-MX" sz="2000" dirty="0" smtClean="0"/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Empresas</a:t>
            </a:r>
            <a:r>
              <a:rPr kumimoji="0" lang="es-MX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 políticas de testeo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s-MX" sz="2000" baseline="0" dirty="0" smtClean="0"/>
              <a:t>Empresas</a:t>
            </a:r>
            <a:r>
              <a:rPr lang="es-MX" sz="2000" dirty="0" smtClean="0"/>
              <a:t> implementadoras del Programa DFWP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 descr="http://upload.wikimedia.org/wikipedia/commons/8/87/Team_touching_hands.jpg"/>
          <p:cNvPicPr>
            <a:picLocks noChangeAspect="1" noChangeArrowheads="1"/>
          </p:cNvPicPr>
          <p:nvPr/>
        </p:nvPicPr>
        <p:blipFill>
          <a:blip r:embed="rId2" cstate="print"/>
          <a:srcRect t="8389" b="37012"/>
          <a:stretch>
            <a:fillRect/>
          </a:stretch>
        </p:blipFill>
        <p:spPr bwMode="auto">
          <a:xfrm>
            <a:off x="0" y="-99392"/>
            <a:ext cx="9144000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s-MX" b="1" i="1" dirty="0" smtClean="0"/>
              <a:t>Resultado - Diagnóstico</a:t>
            </a:r>
            <a:br>
              <a:rPr lang="es-MX" b="1" i="1" dirty="0" smtClean="0"/>
            </a:br>
            <a:r>
              <a:rPr lang="es-MX" b="1" i="1" dirty="0" smtClean="0"/>
              <a:t>Empresas sin </a:t>
            </a:r>
            <a:r>
              <a:rPr lang="es-MX" b="1" i="1" dirty="0" err="1" smtClean="0"/>
              <a:t>testeos</a:t>
            </a:r>
            <a:endParaRPr lang="es-MX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3184" y="1412776"/>
            <a:ext cx="3826768" cy="64807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s-MX" sz="2000" dirty="0" smtClean="0"/>
              <a:t>Características de la muestra</a:t>
            </a:r>
          </a:p>
          <a:p>
            <a:pPr lvl="0"/>
            <a:endParaRPr lang="es-MX" sz="2000" dirty="0" smtClean="0"/>
          </a:p>
          <a:p>
            <a:pPr lvl="0"/>
            <a:endParaRPr lang="es-MX" sz="2000" dirty="0" smtClean="0"/>
          </a:p>
          <a:p>
            <a:pPr lvl="0"/>
            <a:endParaRPr lang="es-MX" sz="2000" dirty="0" smtClean="0"/>
          </a:p>
          <a:p>
            <a:pPr lvl="0"/>
            <a:endParaRPr lang="es-MX" sz="2000" dirty="0" smtClean="0"/>
          </a:p>
          <a:p>
            <a:pPr lvl="0"/>
            <a:endParaRPr lang="es-MX" sz="2000" dirty="0" smtClean="0"/>
          </a:p>
          <a:p>
            <a:pPr lvl="0">
              <a:buNone/>
            </a:pPr>
            <a:endParaRPr lang="es-MX" sz="500" dirty="0" smtClean="0"/>
          </a:p>
          <a:p>
            <a:pPr lvl="0">
              <a:buNone/>
            </a:pPr>
            <a:endParaRPr lang="es-MX" sz="500" dirty="0" smtClean="0"/>
          </a:p>
          <a:p>
            <a:pPr lvl="0">
              <a:buNone/>
            </a:pPr>
            <a:endParaRPr lang="es-MX" sz="2000" dirty="0" smtClean="0"/>
          </a:p>
          <a:p>
            <a:pPr lvl="0">
              <a:buNone/>
            </a:pPr>
            <a:endParaRPr lang="es-MX" sz="4400" dirty="0"/>
          </a:p>
          <a:p>
            <a:endParaRPr lang="es-MX" dirty="0"/>
          </a:p>
        </p:txBody>
      </p:sp>
      <p:sp>
        <p:nvSpPr>
          <p:cNvPr id="10" name="9 Rectángulo redondeado"/>
          <p:cNvSpPr/>
          <p:nvPr/>
        </p:nvSpPr>
        <p:spPr>
          <a:xfrm>
            <a:off x="827584" y="4365104"/>
            <a:ext cx="2160240" cy="18722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b="1" dirty="0" smtClean="0"/>
              <a:t>Resultados del Testeo:</a:t>
            </a:r>
          </a:p>
          <a:p>
            <a:pPr lvl="0"/>
            <a:endParaRPr lang="es-MX" b="1" dirty="0" smtClean="0"/>
          </a:p>
          <a:p>
            <a:pPr lvl="0"/>
            <a:r>
              <a:rPr lang="es-MX" dirty="0" smtClean="0"/>
              <a:t> - 10,1% positivos </a:t>
            </a:r>
          </a:p>
          <a:p>
            <a:pPr lvl="0"/>
            <a:r>
              <a:rPr lang="es-MX" dirty="0" smtClean="0"/>
              <a:t>-  89,1% negativos </a:t>
            </a:r>
          </a:p>
          <a:p>
            <a:pPr lvl="0"/>
            <a:endParaRPr lang="es-MX" dirty="0" smtClean="0"/>
          </a:p>
        </p:txBody>
      </p:sp>
      <p:graphicFrame>
        <p:nvGraphicFramePr>
          <p:cNvPr id="8" name="4 Tabla"/>
          <p:cNvGraphicFramePr>
            <a:graphicFrameLocks noGrp="1"/>
          </p:cNvGraphicFramePr>
          <p:nvPr/>
        </p:nvGraphicFramePr>
        <p:xfrm>
          <a:off x="4953423" y="2492896"/>
          <a:ext cx="3146969" cy="2331720"/>
        </p:xfrm>
        <a:graphic>
          <a:graphicData uri="http://schemas.openxmlformats.org/drawingml/2006/table">
            <a:tbl>
              <a:tblPr/>
              <a:tblGrid>
                <a:gridCol w="1492832"/>
                <a:gridCol w="1654137"/>
              </a:tblGrid>
              <a:tr h="876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Rubro</a:t>
                      </a:r>
                      <a:endParaRPr lang="es-MX" sz="2000" dirty="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9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N° de trabajadores testeados</a:t>
                      </a:r>
                      <a:endParaRPr lang="es-MX" sz="2000" dirty="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9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Transporte</a:t>
                      </a:r>
                      <a:endParaRPr lang="es-MX" sz="1800" dirty="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E5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67</a:t>
                      </a:r>
                      <a:endParaRPr lang="es-MX" sz="18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E5D2"/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Servicios</a:t>
                      </a:r>
                      <a:endParaRPr lang="es-MX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39</a:t>
                      </a:r>
                      <a:endParaRPr lang="es-MX" sz="18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Minería</a:t>
                      </a:r>
                      <a:endParaRPr lang="es-MX" sz="1800" dirty="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5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167</a:t>
                      </a:r>
                      <a:endParaRPr lang="es-MX" sz="18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5D2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Industria</a:t>
                      </a:r>
                      <a:endParaRPr lang="es-MX" sz="18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104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</a:t>
                      </a:r>
                      <a:endParaRPr lang="es-MX" sz="1800" dirty="0">
                        <a:solidFill>
                          <a:srgbClr val="937235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9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377</a:t>
                      </a:r>
                      <a:endParaRPr lang="es-MX" sz="18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0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9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Gráfico"/>
          <p:cNvGraphicFramePr/>
          <p:nvPr/>
        </p:nvGraphicFramePr>
        <p:xfrm>
          <a:off x="179512" y="1844824"/>
          <a:ext cx="439248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2118</TotalTime>
  <Words>673</Words>
  <Application>Microsoft Office PowerPoint</Application>
  <PresentationFormat>Presentación en pantalla (4:3)</PresentationFormat>
  <Paragraphs>220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Diapositiva 1</vt:lpstr>
      <vt:lpstr>Introducción</vt:lpstr>
      <vt:lpstr>Introducción</vt:lpstr>
      <vt:lpstr>Objetivos </vt:lpstr>
      <vt:lpstr>Metodología</vt:lpstr>
      <vt:lpstr>Metodología</vt:lpstr>
      <vt:lpstr>Metodología</vt:lpstr>
      <vt:lpstr>Principales Resultados</vt:lpstr>
      <vt:lpstr>Resultado - Diagnóstico Empresas sin testeos</vt:lpstr>
      <vt:lpstr>Resultado - Diagnóstico  Empresas sin testeos</vt:lpstr>
      <vt:lpstr>Resultados  Empresas con testeos</vt:lpstr>
      <vt:lpstr>Resultados Empresas con testeos</vt:lpstr>
      <vt:lpstr>Resultados  Empresas con programa DFWP</vt:lpstr>
      <vt:lpstr>Resultados Empresas con programas DFWP</vt:lpstr>
      <vt:lpstr>Comparación de Resultados</vt:lpstr>
      <vt:lpstr>Comparación de Resultados</vt:lpstr>
      <vt:lpstr>Conclusiones</vt:lpstr>
      <vt:lpstr>Diapositiva 18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2014</dc:title>
  <dc:creator>e-press</dc:creator>
  <cp:lastModifiedBy>Usuario</cp:lastModifiedBy>
  <cp:revision>28</cp:revision>
  <dcterms:created xsi:type="dcterms:W3CDTF">2014-09-09T20:03:39Z</dcterms:created>
  <dcterms:modified xsi:type="dcterms:W3CDTF">2015-03-10T12:36:15Z</dcterms:modified>
</cp:coreProperties>
</file>